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theme/theme3.xml" ContentType="application/vnd.openxmlformats-officedocument.theme+xml"/>
  <Override PartName="/ppt/slideLayouts/slideLayout8.xml" ContentType="application/vnd.openxmlformats-officedocument.presentationml.slideLayout+xml"/>
  <Override PartName="/ppt/theme/theme4.xml" ContentType="application/vnd.openxmlformats-officedocument.theme+xml"/>
  <Override PartName="/ppt/slideLayouts/slideLayout9.xml" ContentType="application/vnd.openxmlformats-officedocument.presentationml.slideLayout+xml"/>
  <Override PartName="/ppt/theme/theme5.xml" ContentType="application/vnd.openxmlformats-officedocument.theme+xml"/>
  <Override PartName="/ppt/slideLayouts/slideLayout10.xml" ContentType="application/vnd.openxmlformats-officedocument.presentationml.slideLayout+xml"/>
  <Override PartName="/ppt/theme/theme6.xml" ContentType="application/vnd.openxmlformats-officedocument.theme+xml"/>
  <Override PartName="/ppt/slideLayouts/slideLayout11.xml" ContentType="application/vnd.openxmlformats-officedocument.presentationml.slideLayout+xml"/>
  <Override PartName="/ppt/theme/theme7.xml" ContentType="application/vnd.openxmlformats-officedocument.theme+xml"/>
  <Override PartName="/ppt/slideLayouts/slideLayout12.xml" ContentType="application/vnd.openxmlformats-officedocument.presentationml.slideLayout+xml"/>
  <Override PartName="/ppt/theme/theme8.xml" ContentType="application/vnd.openxmlformats-officedocument.theme+xml"/>
  <Override PartName="/ppt/slideLayouts/slideLayout13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50" r:id="rId2"/>
    <p:sldMasterId id="2147483656" r:id="rId3"/>
    <p:sldMasterId id="2147483658" r:id="rId4"/>
    <p:sldMasterId id="2147483660" r:id="rId5"/>
    <p:sldMasterId id="2147483662" r:id="rId6"/>
    <p:sldMasterId id="2147483664" r:id="rId7"/>
    <p:sldMasterId id="2147483666" r:id="rId8"/>
    <p:sldMasterId id="2147483668" r:id="rId9"/>
  </p:sldMasterIdLst>
  <p:notesMasterIdLst>
    <p:notesMasterId r:id="rId159"/>
  </p:notesMasterIdLst>
  <p:sldIdLst>
    <p:sldId id="256" r:id="rId10"/>
    <p:sldId id="257" r:id="rId11"/>
    <p:sldId id="258" r:id="rId12"/>
    <p:sldId id="259" r:id="rId13"/>
    <p:sldId id="260" r:id="rId14"/>
    <p:sldId id="261" r:id="rId15"/>
    <p:sldId id="262" r:id="rId16"/>
    <p:sldId id="263" r:id="rId17"/>
    <p:sldId id="264" r:id="rId18"/>
    <p:sldId id="265" r:id="rId19"/>
    <p:sldId id="266" r:id="rId20"/>
    <p:sldId id="267" r:id="rId21"/>
    <p:sldId id="268" r:id="rId22"/>
    <p:sldId id="269" r:id="rId23"/>
    <p:sldId id="270" r:id="rId24"/>
    <p:sldId id="271" r:id="rId25"/>
    <p:sldId id="272" r:id="rId26"/>
    <p:sldId id="273" r:id="rId27"/>
    <p:sldId id="274" r:id="rId28"/>
    <p:sldId id="275" r:id="rId29"/>
    <p:sldId id="276" r:id="rId30"/>
    <p:sldId id="277" r:id="rId31"/>
    <p:sldId id="278" r:id="rId32"/>
    <p:sldId id="279" r:id="rId33"/>
    <p:sldId id="280" r:id="rId34"/>
    <p:sldId id="281" r:id="rId35"/>
    <p:sldId id="282" r:id="rId36"/>
    <p:sldId id="283" r:id="rId37"/>
    <p:sldId id="284" r:id="rId38"/>
    <p:sldId id="285" r:id="rId39"/>
    <p:sldId id="286" r:id="rId40"/>
    <p:sldId id="287" r:id="rId41"/>
    <p:sldId id="288" r:id="rId42"/>
    <p:sldId id="289" r:id="rId43"/>
    <p:sldId id="290" r:id="rId44"/>
    <p:sldId id="291" r:id="rId45"/>
    <p:sldId id="292" r:id="rId46"/>
    <p:sldId id="293" r:id="rId47"/>
    <p:sldId id="294" r:id="rId48"/>
    <p:sldId id="295" r:id="rId49"/>
    <p:sldId id="296" r:id="rId50"/>
    <p:sldId id="297" r:id="rId51"/>
    <p:sldId id="298" r:id="rId52"/>
    <p:sldId id="299" r:id="rId53"/>
    <p:sldId id="300" r:id="rId54"/>
    <p:sldId id="301" r:id="rId55"/>
    <p:sldId id="302" r:id="rId56"/>
    <p:sldId id="303" r:id="rId57"/>
    <p:sldId id="304" r:id="rId58"/>
    <p:sldId id="305" r:id="rId59"/>
    <p:sldId id="306" r:id="rId60"/>
    <p:sldId id="307" r:id="rId61"/>
    <p:sldId id="308" r:id="rId62"/>
    <p:sldId id="309" r:id="rId63"/>
    <p:sldId id="310" r:id="rId64"/>
    <p:sldId id="311" r:id="rId65"/>
    <p:sldId id="312" r:id="rId66"/>
    <p:sldId id="313" r:id="rId67"/>
    <p:sldId id="314" r:id="rId68"/>
    <p:sldId id="315" r:id="rId69"/>
    <p:sldId id="316" r:id="rId70"/>
    <p:sldId id="317" r:id="rId71"/>
    <p:sldId id="318" r:id="rId72"/>
    <p:sldId id="319" r:id="rId73"/>
    <p:sldId id="320" r:id="rId74"/>
    <p:sldId id="321" r:id="rId75"/>
    <p:sldId id="322" r:id="rId76"/>
    <p:sldId id="323" r:id="rId77"/>
    <p:sldId id="324" r:id="rId78"/>
    <p:sldId id="325" r:id="rId79"/>
    <p:sldId id="326" r:id="rId80"/>
    <p:sldId id="327" r:id="rId81"/>
    <p:sldId id="328" r:id="rId82"/>
    <p:sldId id="329" r:id="rId83"/>
    <p:sldId id="330" r:id="rId84"/>
    <p:sldId id="331" r:id="rId85"/>
    <p:sldId id="332" r:id="rId86"/>
    <p:sldId id="333" r:id="rId87"/>
    <p:sldId id="334" r:id="rId88"/>
    <p:sldId id="335" r:id="rId89"/>
    <p:sldId id="336" r:id="rId90"/>
    <p:sldId id="337" r:id="rId91"/>
    <p:sldId id="338" r:id="rId92"/>
    <p:sldId id="339" r:id="rId93"/>
    <p:sldId id="340" r:id="rId94"/>
    <p:sldId id="341" r:id="rId95"/>
    <p:sldId id="342" r:id="rId96"/>
    <p:sldId id="343" r:id="rId97"/>
    <p:sldId id="344" r:id="rId98"/>
    <p:sldId id="345" r:id="rId99"/>
    <p:sldId id="346" r:id="rId100"/>
    <p:sldId id="347" r:id="rId101"/>
    <p:sldId id="348" r:id="rId102"/>
    <p:sldId id="349" r:id="rId103"/>
    <p:sldId id="350" r:id="rId104"/>
    <p:sldId id="351" r:id="rId105"/>
    <p:sldId id="352" r:id="rId106"/>
    <p:sldId id="353" r:id="rId107"/>
    <p:sldId id="354" r:id="rId108"/>
    <p:sldId id="355" r:id="rId109"/>
    <p:sldId id="356" r:id="rId110"/>
    <p:sldId id="357" r:id="rId111"/>
    <p:sldId id="358" r:id="rId112"/>
    <p:sldId id="359" r:id="rId113"/>
    <p:sldId id="360" r:id="rId114"/>
    <p:sldId id="361" r:id="rId115"/>
    <p:sldId id="362" r:id="rId116"/>
    <p:sldId id="363" r:id="rId117"/>
    <p:sldId id="364" r:id="rId118"/>
    <p:sldId id="365" r:id="rId119"/>
    <p:sldId id="366" r:id="rId120"/>
    <p:sldId id="367" r:id="rId121"/>
    <p:sldId id="368" r:id="rId122"/>
    <p:sldId id="369" r:id="rId123"/>
    <p:sldId id="370" r:id="rId124"/>
    <p:sldId id="371" r:id="rId125"/>
    <p:sldId id="372" r:id="rId126"/>
    <p:sldId id="373" r:id="rId127"/>
    <p:sldId id="374" r:id="rId128"/>
    <p:sldId id="375" r:id="rId129"/>
    <p:sldId id="376" r:id="rId130"/>
    <p:sldId id="377" r:id="rId131"/>
    <p:sldId id="378" r:id="rId132"/>
    <p:sldId id="379" r:id="rId133"/>
    <p:sldId id="380" r:id="rId134"/>
    <p:sldId id="381" r:id="rId135"/>
    <p:sldId id="382" r:id="rId136"/>
    <p:sldId id="383" r:id="rId137"/>
    <p:sldId id="384" r:id="rId138"/>
    <p:sldId id="385" r:id="rId139"/>
    <p:sldId id="386" r:id="rId140"/>
    <p:sldId id="387" r:id="rId141"/>
    <p:sldId id="388" r:id="rId142"/>
    <p:sldId id="389" r:id="rId143"/>
    <p:sldId id="390" r:id="rId144"/>
    <p:sldId id="391" r:id="rId145"/>
    <p:sldId id="392" r:id="rId146"/>
    <p:sldId id="393" r:id="rId147"/>
    <p:sldId id="394" r:id="rId148"/>
    <p:sldId id="395" r:id="rId149"/>
    <p:sldId id="396" r:id="rId150"/>
    <p:sldId id="397" r:id="rId151"/>
    <p:sldId id="398" r:id="rId152"/>
    <p:sldId id="399" r:id="rId153"/>
    <p:sldId id="400" r:id="rId154"/>
    <p:sldId id="401" r:id="rId155"/>
    <p:sldId id="402" r:id="rId156"/>
    <p:sldId id="403" r:id="rId157"/>
    <p:sldId id="404" r:id="rId158"/>
  </p:sldIdLst>
  <p:sldSz cx="9144000" cy="6858000" type="screen4x3"/>
  <p:notesSz cx="6858000" cy="9144000"/>
  <p:embeddedFontLst>
    <p:embeddedFont>
      <p:font typeface="Book Antiqua" panose="02040602050305030304" pitchFamily="18" charset="0"/>
      <p:regular r:id="rId160"/>
      <p:bold r:id="rId161"/>
      <p:italic r:id="rId162"/>
      <p:boldItalic r:id="rId163"/>
    </p:embeddedFont>
    <p:embeddedFont>
      <p:font typeface="Calibri" panose="020F0502020204030204" pitchFamily="34" charset="0"/>
      <p:regular r:id="rId164"/>
      <p:bold r:id="rId165"/>
      <p:italic r:id="rId166"/>
      <p:boldItalic r:id="rId167"/>
    </p:embeddedFont>
    <p:embeddedFont>
      <p:font typeface="Garamond" panose="02020404030301010803" pitchFamily="18" charset="0"/>
      <p:regular r:id="rId168"/>
      <p:bold r:id="rId169"/>
      <p:italic r:id="rId170"/>
      <p:boldItalic r:id="rId171"/>
    </p:embeddedFont>
    <p:embeddedFont>
      <p:font typeface="Libre Baskerville" panose="02000000000000000000" pitchFamily="2" charset="0"/>
      <p:regular r:id="rId172"/>
      <p:bold r:id="rId173"/>
      <p:italic r:id="rId174"/>
    </p:embeddedFont>
    <p:embeddedFont>
      <p:font typeface="Quintessential" panose="020B0604020202020204" charset="0"/>
      <p:regular r:id="rId17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76" roundtripDataSignature="AMtx7mjOZ73u9guSJZLsRIAVByLW5lM9d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2973314-0C5C-4FA0-941B-5D97EE68F8F0}">
  <a:tblStyle styleId="{62973314-0C5C-4FA0-941B-5D97EE68F8F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9" d="100"/>
          <a:sy n="69" d="100"/>
        </p:scale>
        <p:origin x="1858" y="6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08.xml"/><Relationship Id="rId21" Type="http://schemas.openxmlformats.org/officeDocument/2006/relationships/slide" Target="slides/slide12.xml"/><Relationship Id="rId42" Type="http://schemas.openxmlformats.org/officeDocument/2006/relationships/slide" Target="slides/slide33.xml"/><Relationship Id="rId63" Type="http://schemas.openxmlformats.org/officeDocument/2006/relationships/slide" Target="slides/slide54.xml"/><Relationship Id="rId84" Type="http://schemas.openxmlformats.org/officeDocument/2006/relationships/slide" Target="slides/slide75.xml"/><Relationship Id="rId138" Type="http://schemas.openxmlformats.org/officeDocument/2006/relationships/slide" Target="slides/slide129.xml"/><Relationship Id="rId159" Type="http://schemas.openxmlformats.org/officeDocument/2006/relationships/notesMaster" Target="notesMasters/notesMaster1.xml"/><Relationship Id="rId170" Type="http://schemas.openxmlformats.org/officeDocument/2006/relationships/font" Target="fonts/font11.fntdata"/><Relationship Id="rId107" Type="http://schemas.openxmlformats.org/officeDocument/2006/relationships/slide" Target="slides/slide98.xml"/><Relationship Id="rId11" Type="http://schemas.openxmlformats.org/officeDocument/2006/relationships/slide" Target="slides/slide2.xml"/><Relationship Id="rId32" Type="http://schemas.openxmlformats.org/officeDocument/2006/relationships/slide" Target="slides/slide23.xml"/><Relationship Id="rId53" Type="http://schemas.openxmlformats.org/officeDocument/2006/relationships/slide" Target="slides/slide44.xml"/><Relationship Id="rId74" Type="http://schemas.openxmlformats.org/officeDocument/2006/relationships/slide" Target="slides/slide65.xml"/><Relationship Id="rId128" Type="http://schemas.openxmlformats.org/officeDocument/2006/relationships/slide" Target="slides/slide119.xml"/><Relationship Id="rId149" Type="http://schemas.openxmlformats.org/officeDocument/2006/relationships/slide" Target="slides/slide140.xml"/><Relationship Id="rId5" Type="http://schemas.openxmlformats.org/officeDocument/2006/relationships/slideMaster" Target="slideMasters/slideMaster5.xml"/><Relationship Id="rId95" Type="http://schemas.openxmlformats.org/officeDocument/2006/relationships/slide" Target="slides/slide86.xml"/><Relationship Id="rId160" Type="http://schemas.openxmlformats.org/officeDocument/2006/relationships/font" Target="fonts/font1.fntdata"/><Relationship Id="rId22" Type="http://schemas.openxmlformats.org/officeDocument/2006/relationships/slide" Target="slides/slide13.xml"/><Relationship Id="rId43" Type="http://schemas.openxmlformats.org/officeDocument/2006/relationships/slide" Target="slides/slide34.xml"/><Relationship Id="rId64" Type="http://schemas.openxmlformats.org/officeDocument/2006/relationships/slide" Target="slides/slide55.xml"/><Relationship Id="rId118" Type="http://schemas.openxmlformats.org/officeDocument/2006/relationships/slide" Target="slides/slide109.xml"/><Relationship Id="rId139" Type="http://schemas.openxmlformats.org/officeDocument/2006/relationships/slide" Target="slides/slide130.xml"/><Relationship Id="rId85" Type="http://schemas.openxmlformats.org/officeDocument/2006/relationships/slide" Target="slides/slide76.xml"/><Relationship Id="rId150" Type="http://schemas.openxmlformats.org/officeDocument/2006/relationships/slide" Target="slides/slide141.xml"/><Relationship Id="rId171" Type="http://schemas.openxmlformats.org/officeDocument/2006/relationships/font" Target="fonts/font12.fntdata"/><Relationship Id="rId12" Type="http://schemas.openxmlformats.org/officeDocument/2006/relationships/slide" Target="slides/slide3.xml"/><Relationship Id="rId33" Type="http://schemas.openxmlformats.org/officeDocument/2006/relationships/slide" Target="slides/slide24.xml"/><Relationship Id="rId108" Type="http://schemas.openxmlformats.org/officeDocument/2006/relationships/slide" Target="slides/slide99.xml"/><Relationship Id="rId129" Type="http://schemas.openxmlformats.org/officeDocument/2006/relationships/slide" Target="slides/slide120.xml"/><Relationship Id="rId54" Type="http://schemas.openxmlformats.org/officeDocument/2006/relationships/slide" Target="slides/slide45.xml"/><Relationship Id="rId75" Type="http://schemas.openxmlformats.org/officeDocument/2006/relationships/slide" Target="slides/slide66.xml"/><Relationship Id="rId96" Type="http://schemas.openxmlformats.org/officeDocument/2006/relationships/slide" Target="slides/slide87.xml"/><Relationship Id="rId140" Type="http://schemas.openxmlformats.org/officeDocument/2006/relationships/slide" Target="slides/slide131.xml"/><Relationship Id="rId161" Type="http://schemas.openxmlformats.org/officeDocument/2006/relationships/font" Target="fonts/font2.fntdata"/><Relationship Id="rId6" Type="http://schemas.openxmlformats.org/officeDocument/2006/relationships/slideMaster" Target="slideMasters/slideMaster6.xml"/><Relationship Id="rId23" Type="http://schemas.openxmlformats.org/officeDocument/2006/relationships/slide" Target="slides/slide14.xml"/><Relationship Id="rId28" Type="http://schemas.openxmlformats.org/officeDocument/2006/relationships/slide" Target="slides/slide19.xml"/><Relationship Id="rId49" Type="http://schemas.openxmlformats.org/officeDocument/2006/relationships/slide" Target="slides/slide40.xml"/><Relationship Id="rId114" Type="http://schemas.openxmlformats.org/officeDocument/2006/relationships/slide" Target="slides/slide105.xml"/><Relationship Id="rId119" Type="http://schemas.openxmlformats.org/officeDocument/2006/relationships/slide" Target="slides/slide110.xml"/><Relationship Id="rId44" Type="http://schemas.openxmlformats.org/officeDocument/2006/relationships/slide" Target="slides/slide35.xml"/><Relationship Id="rId60" Type="http://schemas.openxmlformats.org/officeDocument/2006/relationships/slide" Target="slides/slide51.xml"/><Relationship Id="rId65" Type="http://schemas.openxmlformats.org/officeDocument/2006/relationships/slide" Target="slides/slide56.xml"/><Relationship Id="rId81" Type="http://schemas.openxmlformats.org/officeDocument/2006/relationships/slide" Target="slides/slide72.xml"/><Relationship Id="rId86" Type="http://schemas.openxmlformats.org/officeDocument/2006/relationships/slide" Target="slides/slide77.xml"/><Relationship Id="rId130" Type="http://schemas.openxmlformats.org/officeDocument/2006/relationships/slide" Target="slides/slide121.xml"/><Relationship Id="rId135" Type="http://schemas.openxmlformats.org/officeDocument/2006/relationships/slide" Target="slides/slide126.xml"/><Relationship Id="rId151" Type="http://schemas.openxmlformats.org/officeDocument/2006/relationships/slide" Target="slides/slide142.xml"/><Relationship Id="rId156" Type="http://schemas.openxmlformats.org/officeDocument/2006/relationships/slide" Target="slides/slide147.xml"/><Relationship Id="rId177" Type="http://schemas.openxmlformats.org/officeDocument/2006/relationships/presProps" Target="presProps.xml"/><Relationship Id="rId172" Type="http://schemas.openxmlformats.org/officeDocument/2006/relationships/font" Target="fonts/font13.fntdata"/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39" Type="http://schemas.openxmlformats.org/officeDocument/2006/relationships/slide" Target="slides/slide30.xml"/><Relationship Id="rId109" Type="http://schemas.openxmlformats.org/officeDocument/2006/relationships/slide" Target="slides/slide100.xml"/><Relationship Id="rId34" Type="http://schemas.openxmlformats.org/officeDocument/2006/relationships/slide" Target="slides/slide25.xml"/><Relationship Id="rId50" Type="http://schemas.openxmlformats.org/officeDocument/2006/relationships/slide" Target="slides/slide41.xml"/><Relationship Id="rId55" Type="http://schemas.openxmlformats.org/officeDocument/2006/relationships/slide" Target="slides/slide46.xml"/><Relationship Id="rId76" Type="http://schemas.openxmlformats.org/officeDocument/2006/relationships/slide" Target="slides/slide67.xml"/><Relationship Id="rId97" Type="http://schemas.openxmlformats.org/officeDocument/2006/relationships/slide" Target="slides/slide88.xml"/><Relationship Id="rId104" Type="http://schemas.openxmlformats.org/officeDocument/2006/relationships/slide" Target="slides/slide95.xml"/><Relationship Id="rId120" Type="http://schemas.openxmlformats.org/officeDocument/2006/relationships/slide" Target="slides/slide111.xml"/><Relationship Id="rId125" Type="http://schemas.openxmlformats.org/officeDocument/2006/relationships/slide" Target="slides/slide116.xml"/><Relationship Id="rId141" Type="http://schemas.openxmlformats.org/officeDocument/2006/relationships/slide" Target="slides/slide132.xml"/><Relationship Id="rId146" Type="http://schemas.openxmlformats.org/officeDocument/2006/relationships/slide" Target="slides/slide137.xml"/><Relationship Id="rId167" Type="http://schemas.openxmlformats.org/officeDocument/2006/relationships/font" Target="fonts/font8.fntdata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62.xml"/><Relationship Id="rId92" Type="http://schemas.openxmlformats.org/officeDocument/2006/relationships/slide" Target="slides/slide83.xml"/><Relationship Id="rId162" Type="http://schemas.openxmlformats.org/officeDocument/2006/relationships/font" Target="fonts/font3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0.xml"/><Relationship Id="rId24" Type="http://schemas.openxmlformats.org/officeDocument/2006/relationships/slide" Target="slides/slide15.xml"/><Relationship Id="rId40" Type="http://schemas.openxmlformats.org/officeDocument/2006/relationships/slide" Target="slides/slide31.xml"/><Relationship Id="rId45" Type="http://schemas.openxmlformats.org/officeDocument/2006/relationships/slide" Target="slides/slide36.xml"/><Relationship Id="rId66" Type="http://schemas.openxmlformats.org/officeDocument/2006/relationships/slide" Target="slides/slide57.xml"/><Relationship Id="rId87" Type="http://schemas.openxmlformats.org/officeDocument/2006/relationships/slide" Target="slides/slide78.xml"/><Relationship Id="rId110" Type="http://schemas.openxmlformats.org/officeDocument/2006/relationships/slide" Target="slides/slide101.xml"/><Relationship Id="rId115" Type="http://schemas.openxmlformats.org/officeDocument/2006/relationships/slide" Target="slides/slide106.xml"/><Relationship Id="rId131" Type="http://schemas.openxmlformats.org/officeDocument/2006/relationships/slide" Target="slides/slide122.xml"/><Relationship Id="rId136" Type="http://schemas.openxmlformats.org/officeDocument/2006/relationships/slide" Target="slides/slide127.xml"/><Relationship Id="rId157" Type="http://schemas.openxmlformats.org/officeDocument/2006/relationships/slide" Target="slides/slide148.xml"/><Relationship Id="rId178" Type="http://schemas.openxmlformats.org/officeDocument/2006/relationships/viewProps" Target="viewProps.xml"/><Relationship Id="rId61" Type="http://schemas.openxmlformats.org/officeDocument/2006/relationships/slide" Target="slides/slide52.xml"/><Relationship Id="rId82" Type="http://schemas.openxmlformats.org/officeDocument/2006/relationships/slide" Target="slides/slide73.xml"/><Relationship Id="rId152" Type="http://schemas.openxmlformats.org/officeDocument/2006/relationships/slide" Target="slides/slide143.xml"/><Relationship Id="rId173" Type="http://schemas.openxmlformats.org/officeDocument/2006/relationships/font" Target="fonts/font14.fntdata"/><Relationship Id="rId19" Type="http://schemas.openxmlformats.org/officeDocument/2006/relationships/slide" Target="slides/slide10.xml"/><Relationship Id="rId14" Type="http://schemas.openxmlformats.org/officeDocument/2006/relationships/slide" Target="slides/slide5.xml"/><Relationship Id="rId30" Type="http://schemas.openxmlformats.org/officeDocument/2006/relationships/slide" Target="slides/slide21.xml"/><Relationship Id="rId35" Type="http://schemas.openxmlformats.org/officeDocument/2006/relationships/slide" Target="slides/slide26.xml"/><Relationship Id="rId56" Type="http://schemas.openxmlformats.org/officeDocument/2006/relationships/slide" Target="slides/slide47.xml"/><Relationship Id="rId77" Type="http://schemas.openxmlformats.org/officeDocument/2006/relationships/slide" Target="slides/slide68.xml"/><Relationship Id="rId100" Type="http://schemas.openxmlformats.org/officeDocument/2006/relationships/slide" Target="slides/slide91.xml"/><Relationship Id="rId105" Type="http://schemas.openxmlformats.org/officeDocument/2006/relationships/slide" Target="slides/slide96.xml"/><Relationship Id="rId126" Type="http://schemas.openxmlformats.org/officeDocument/2006/relationships/slide" Target="slides/slide117.xml"/><Relationship Id="rId147" Type="http://schemas.openxmlformats.org/officeDocument/2006/relationships/slide" Target="slides/slide138.xml"/><Relationship Id="rId168" Type="http://schemas.openxmlformats.org/officeDocument/2006/relationships/font" Target="fonts/font9.fntdata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42.xml"/><Relationship Id="rId72" Type="http://schemas.openxmlformats.org/officeDocument/2006/relationships/slide" Target="slides/slide63.xml"/><Relationship Id="rId93" Type="http://schemas.openxmlformats.org/officeDocument/2006/relationships/slide" Target="slides/slide84.xml"/><Relationship Id="rId98" Type="http://schemas.openxmlformats.org/officeDocument/2006/relationships/slide" Target="slides/slide89.xml"/><Relationship Id="rId121" Type="http://schemas.openxmlformats.org/officeDocument/2006/relationships/slide" Target="slides/slide112.xml"/><Relationship Id="rId142" Type="http://schemas.openxmlformats.org/officeDocument/2006/relationships/slide" Target="slides/slide133.xml"/><Relationship Id="rId163" Type="http://schemas.openxmlformats.org/officeDocument/2006/relationships/font" Target="fonts/font4.fntdata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16.xml"/><Relationship Id="rId46" Type="http://schemas.openxmlformats.org/officeDocument/2006/relationships/slide" Target="slides/slide37.xml"/><Relationship Id="rId67" Type="http://schemas.openxmlformats.org/officeDocument/2006/relationships/slide" Target="slides/slide58.xml"/><Relationship Id="rId116" Type="http://schemas.openxmlformats.org/officeDocument/2006/relationships/slide" Target="slides/slide107.xml"/><Relationship Id="rId137" Type="http://schemas.openxmlformats.org/officeDocument/2006/relationships/slide" Target="slides/slide128.xml"/><Relationship Id="rId158" Type="http://schemas.openxmlformats.org/officeDocument/2006/relationships/slide" Target="slides/slide149.xml"/><Relationship Id="rId20" Type="http://schemas.openxmlformats.org/officeDocument/2006/relationships/slide" Target="slides/slide11.xml"/><Relationship Id="rId41" Type="http://schemas.openxmlformats.org/officeDocument/2006/relationships/slide" Target="slides/slide32.xml"/><Relationship Id="rId62" Type="http://schemas.openxmlformats.org/officeDocument/2006/relationships/slide" Target="slides/slide53.xml"/><Relationship Id="rId83" Type="http://schemas.openxmlformats.org/officeDocument/2006/relationships/slide" Target="slides/slide74.xml"/><Relationship Id="rId88" Type="http://schemas.openxmlformats.org/officeDocument/2006/relationships/slide" Target="slides/slide79.xml"/><Relationship Id="rId111" Type="http://schemas.openxmlformats.org/officeDocument/2006/relationships/slide" Target="slides/slide102.xml"/><Relationship Id="rId132" Type="http://schemas.openxmlformats.org/officeDocument/2006/relationships/slide" Target="slides/slide123.xml"/><Relationship Id="rId153" Type="http://schemas.openxmlformats.org/officeDocument/2006/relationships/slide" Target="slides/slide144.xml"/><Relationship Id="rId174" Type="http://schemas.openxmlformats.org/officeDocument/2006/relationships/font" Target="fonts/font15.fntdata"/><Relationship Id="rId179" Type="http://schemas.openxmlformats.org/officeDocument/2006/relationships/theme" Target="theme/theme1.xml"/><Relationship Id="rId15" Type="http://schemas.openxmlformats.org/officeDocument/2006/relationships/slide" Target="slides/slide6.xml"/><Relationship Id="rId36" Type="http://schemas.openxmlformats.org/officeDocument/2006/relationships/slide" Target="slides/slide27.xml"/><Relationship Id="rId57" Type="http://schemas.openxmlformats.org/officeDocument/2006/relationships/slide" Target="slides/slide48.xml"/><Relationship Id="rId106" Type="http://schemas.openxmlformats.org/officeDocument/2006/relationships/slide" Target="slides/slide97.xml"/><Relationship Id="rId127" Type="http://schemas.openxmlformats.org/officeDocument/2006/relationships/slide" Target="slides/slide118.xml"/><Relationship Id="rId10" Type="http://schemas.openxmlformats.org/officeDocument/2006/relationships/slide" Target="slides/slide1.xml"/><Relationship Id="rId31" Type="http://schemas.openxmlformats.org/officeDocument/2006/relationships/slide" Target="slides/slide22.xml"/><Relationship Id="rId52" Type="http://schemas.openxmlformats.org/officeDocument/2006/relationships/slide" Target="slides/slide43.xml"/><Relationship Id="rId73" Type="http://schemas.openxmlformats.org/officeDocument/2006/relationships/slide" Target="slides/slide64.xml"/><Relationship Id="rId78" Type="http://schemas.openxmlformats.org/officeDocument/2006/relationships/slide" Target="slides/slide69.xml"/><Relationship Id="rId94" Type="http://schemas.openxmlformats.org/officeDocument/2006/relationships/slide" Target="slides/slide85.xml"/><Relationship Id="rId99" Type="http://schemas.openxmlformats.org/officeDocument/2006/relationships/slide" Target="slides/slide90.xml"/><Relationship Id="rId101" Type="http://schemas.openxmlformats.org/officeDocument/2006/relationships/slide" Target="slides/slide92.xml"/><Relationship Id="rId122" Type="http://schemas.openxmlformats.org/officeDocument/2006/relationships/slide" Target="slides/slide113.xml"/><Relationship Id="rId143" Type="http://schemas.openxmlformats.org/officeDocument/2006/relationships/slide" Target="slides/slide134.xml"/><Relationship Id="rId148" Type="http://schemas.openxmlformats.org/officeDocument/2006/relationships/slide" Target="slides/slide139.xml"/><Relationship Id="rId164" Type="http://schemas.openxmlformats.org/officeDocument/2006/relationships/font" Target="fonts/font5.fntdata"/><Relationship Id="rId169" Type="http://schemas.openxmlformats.org/officeDocument/2006/relationships/font" Target="fonts/font10.fntdata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80" Type="http://schemas.openxmlformats.org/officeDocument/2006/relationships/tableStyles" Target="tableStyles.xml"/><Relationship Id="rId26" Type="http://schemas.openxmlformats.org/officeDocument/2006/relationships/slide" Target="slides/slide17.xml"/><Relationship Id="rId47" Type="http://schemas.openxmlformats.org/officeDocument/2006/relationships/slide" Target="slides/slide38.xml"/><Relationship Id="rId68" Type="http://schemas.openxmlformats.org/officeDocument/2006/relationships/slide" Target="slides/slide59.xml"/><Relationship Id="rId89" Type="http://schemas.openxmlformats.org/officeDocument/2006/relationships/slide" Target="slides/slide80.xml"/><Relationship Id="rId112" Type="http://schemas.openxmlformats.org/officeDocument/2006/relationships/slide" Target="slides/slide103.xml"/><Relationship Id="rId133" Type="http://schemas.openxmlformats.org/officeDocument/2006/relationships/slide" Target="slides/slide124.xml"/><Relationship Id="rId154" Type="http://schemas.openxmlformats.org/officeDocument/2006/relationships/slide" Target="slides/slide145.xml"/><Relationship Id="rId175" Type="http://schemas.openxmlformats.org/officeDocument/2006/relationships/font" Target="fonts/font16.fntdata"/><Relationship Id="rId16" Type="http://schemas.openxmlformats.org/officeDocument/2006/relationships/slide" Target="slides/slide7.xml"/><Relationship Id="rId37" Type="http://schemas.openxmlformats.org/officeDocument/2006/relationships/slide" Target="slides/slide28.xml"/><Relationship Id="rId58" Type="http://schemas.openxmlformats.org/officeDocument/2006/relationships/slide" Target="slides/slide49.xml"/><Relationship Id="rId79" Type="http://schemas.openxmlformats.org/officeDocument/2006/relationships/slide" Target="slides/slide70.xml"/><Relationship Id="rId102" Type="http://schemas.openxmlformats.org/officeDocument/2006/relationships/slide" Target="slides/slide93.xml"/><Relationship Id="rId123" Type="http://schemas.openxmlformats.org/officeDocument/2006/relationships/slide" Target="slides/slide114.xml"/><Relationship Id="rId144" Type="http://schemas.openxmlformats.org/officeDocument/2006/relationships/slide" Target="slides/slide135.xml"/><Relationship Id="rId90" Type="http://schemas.openxmlformats.org/officeDocument/2006/relationships/slide" Target="slides/slide81.xml"/><Relationship Id="rId165" Type="http://schemas.openxmlformats.org/officeDocument/2006/relationships/font" Target="fonts/font6.fntdata"/><Relationship Id="rId27" Type="http://schemas.openxmlformats.org/officeDocument/2006/relationships/slide" Target="slides/slide18.xml"/><Relationship Id="rId48" Type="http://schemas.openxmlformats.org/officeDocument/2006/relationships/slide" Target="slides/slide39.xml"/><Relationship Id="rId69" Type="http://schemas.openxmlformats.org/officeDocument/2006/relationships/slide" Target="slides/slide60.xml"/><Relationship Id="rId113" Type="http://schemas.openxmlformats.org/officeDocument/2006/relationships/slide" Target="slides/slide104.xml"/><Relationship Id="rId134" Type="http://schemas.openxmlformats.org/officeDocument/2006/relationships/slide" Target="slides/slide125.xml"/><Relationship Id="rId80" Type="http://schemas.openxmlformats.org/officeDocument/2006/relationships/slide" Target="slides/slide71.xml"/><Relationship Id="rId155" Type="http://schemas.openxmlformats.org/officeDocument/2006/relationships/slide" Target="slides/slide146.xml"/><Relationship Id="rId176" Type="http://customschemas.google.com/relationships/presentationmetadata" Target="metadata"/><Relationship Id="rId17" Type="http://schemas.openxmlformats.org/officeDocument/2006/relationships/slide" Target="slides/slide8.xml"/><Relationship Id="rId38" Type="http://schemas.openxmlformats.org/officeDocument/2006/relationships/slide" Target="slides/slide29.xml"/><Relationship Id="rId59" Type="http://schemas.openxmlformats.org/officeDocument/2006/relationships/slide" Target="slides/slide50.xml"/><Relationship Id="rId103" Type="http://schemas.openxmlformats.org/officeDocument/2006/relationships/slide" Target="slides/slide94.xml"/><Relationship Id="rId124" Type="http://schemas.openxmlformats.org/officeDocument/2006/relationships/slide" Target="slides/slide115.xml"/><Relationship Id="rId70" Type="http://schemas.openxmlformats.org/officeDocument/2006/relationships/slide" Target="slides/slide61.xml"/><Relationship Id="rId91" Type="http://schemas.openxmlformats.org/officeDocument/2006/relationships/slide" Target="slides/slide82.xml"/><Relationship Id="rId145" Type="http://schemas.openxmlformats.org/officeDocument/2006/relationships/slide" Target="slides/slide136.xml"/><Relationship Id="rId166" Type="http://schemas.openxmlformats.org/officeDocument/2006/relationships/font" Target="fonts/font7.fntdata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Google Shape;977;p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8" name="Google Shape;978;p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Google Shape;985;p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6" name="Google Shape;986;p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8" name="Google Shape;998;p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Google Shape;1007;p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8" name="Google Shape;1008;p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p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5" name="Google Shape;1015;p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Google Shape;1023;p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4" name="Google Shape;1024;p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p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5" name="Google Shape;1055;p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p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0" name="Google Shape;1070;p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2" name="Google Shape;1082;p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" name="Google Shape;1093;p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4" name="Google Shape;1094;p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Google Shape;1100;p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1" name="Google Shape;1101;p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8" name="Google Shape;1108;p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Google Shape;1124;p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5" name="Google Shape;1125;p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2" name="Google Shape;1132;p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3" name="Google Shape;1133;p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Google Shape;1142;p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3" name="Google Shape;1143;p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6" name="Google Shape;1156;p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7" name="Google Shape;1157;p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p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9" name="Google Shape;1169;p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6" name="Google Shape;1176;p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7" name="Google Shape;1177;p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" name="Google Shape;1184;p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5" name="Google Shape;1185;p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1" name="Google Shape;1191;p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2" name="Google Shape;1192;p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298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" name="Google Shape;1198;p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9" name="Google Shape;1199;p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5" name="Google Shape;1205;p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6" name="Google Shape;1206;p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2" name="Google Shape;1212;p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3" name="Google Shape;1213;p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" name="Google Shape;1219;p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0" name="Google Shape;1220;p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6" name="Google Shape;1226;p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1" name="Google Shape;1231;p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2" name="Google Shape;1232;p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7" name="Google Shape;1237;p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8" name="Google Shape;1238;p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3" name="Google Shape;1243;p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4" name="Google Shape;1244;p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" name="Google Shape;1249;p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0" name="Google Shape;1250;p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5" name="Google Shape;1255;p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6" name="Google Shape;1256;p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p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2" name="Google Shape;1262;p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Google Shape;1267;p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8" name="Google Shape;1268;p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3" name="Google Shape;1273;p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4" name="Google Shape;1274;p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9" name="Google Shape;1279;p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0" name="Google Shape;1280;p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6" name="Google Shape;1286;p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7" name="Google Shape;1287;p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2" name="Google Shape;1292;p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3" name="Google Shape;1293;p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0" name="Google Shape;1300;p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5" name="Google Shape;1305;p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6" name="Google Shape;1306;p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Google Shape;1312;p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3" name="Google Shape;1313;p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1" name="Google Shape;1321;p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7" name="Google Shape;1327;p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Google Shape;1334;p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5" name="Google Shape;1335;p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5" name="Google Shape;1045;p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80842863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p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2" name="Google Shape;1052;p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11365969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Google Shape;1058;p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9" name="Google Shape;1059;p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24011191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067;p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8" name="Google Shape;1068;p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1566595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074;p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5" name="Google Shape;1075;p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27332686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Google Shape;1083;p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4" name="Google Shape;1084;p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79069839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1" name="Google Shape;1091;p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71723946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" name="Google Shape;1097;p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8" name="Google Shape;1098;p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492623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" name="Google Shape;337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" name="Google Shape;380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" name="Google Shape;387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" name="Google Shape;395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" name="Google Shape;404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" name="Google Shape;419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" name="Google Shape;430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" name="Google Shape;454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" name="Google Shape;469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" name="Google Shape;483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9" name="Google Shape;489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6" name="Google Shape;496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510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" name="Google Shape;524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1" name="Google Shape;531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9" name="Google Shape;539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6" name="Google Shape;546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2" name="Google Shape;552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9" name="Google Shape;559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6" name="Google Shape;566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3" name="Google Shape;573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0" name="Google Shape;580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7" name="Google Shape;587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3" name="Google Shape;593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0" name="Google Shape;600;p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8" name="Google Shape;608;p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5" name="Google Shape;615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2" name="Google Shape;622;p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9" name="Google Shape;629;p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7" name="Google Shape;637;p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4" name="Google Shape;644;p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1" name="Google Shape;651;p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8" name="Google Shape;658;p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6" name="Google Shape;666;p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4" name="Google Shape;674;p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2" name="Google Shape;682;p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0" name="Google Shape;690;p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p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8" name="Google Shape;698;p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6" name="Google Shape;706;p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3" name="Google Shape;713;p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0" name="Google Shape;720;p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8" name="Google Shape;728;p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5" name="Google Shape;735;p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4" name="Google Shape;744;p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3" name="Google Shape;753;p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p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0" name="Google Shape;760;p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7" name="Google Shape;767;p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6" name="Google Shape;776;p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3" name="Google Shape;783;p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p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0" name="Google Shape;790;p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8" name="Google Shape;798;p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5" name="Google Shape;805;p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2" name="Google Shape;812;p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p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9" name="Google Shape;819;p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p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6" name="Google Shape;826;p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p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4" name="Google Shape;834;p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p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1" name="Google Shape;841;p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p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1" name="Google Shape;851;p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p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0" name="Google Shape;860;p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p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8" name="Google Shape;868;p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p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5" name="Google Shape;875;p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3" name="Google Shape;883;p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p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0" name="Google Shape;890;p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p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7" name="Google Shape;897;p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4" name="Google Shape;904;p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p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2" name="Google Shape;912;p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p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9" name="Google Shape;919;p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p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7" name="Google Shape;927;p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p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4" name="Google Shape;934;p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1" name="Google Shape;941;p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p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8" name="Google Shape;948;p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p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5" name="Google Shape;955;p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p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2" name="Google Shape;962;p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Google Shape;969;p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0" name="Google Shape;970;p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8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43"/>
          <p:cNvSpPr txBox="1"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0">
                <a:solidFill>
                  <a:srgbClr val="262626"/>
                </a:solidFill>
              </a:defRPr>
            </a:lvl1pPr>
            <a:lvl2pPr lvl="1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43"/>
          <p:cNvSpPr txBox="1"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400"/>
              <a:buNone/>
              <a:defRPr sz="2400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ctr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2000"/>
              <a:buNone/>
              <a:defRPr sz="2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" type="secHead">
  <p:cSld name="SECTION_HEADER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57"/>
          <p:cNvSpPr txBox="1"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0" b="0">
                <a:solidFill>
                  <a:srgbClr val="262626"/>
                </a:solidFill>
              </a:defRPr>
            </a:lvl1pPr>
            <a:lvl2pPr lvl="1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157"/>
          <p:cNvSpPr txBox="1"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400"/>
              <a:buNone/>
              <a:defRPr sz="2400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16" name="Google Shape;116;p157"/>
          <p:cNvSpPr txBox="1">
            <a:spLocks noGrp="1"/>
          </p:cNvSpPr>
          <p:nvPr>
            <p:ph type="dt" idx="10"/>
          </p:nvPr>
        </p:nvSpPr>
        <p:spPr>
          <a:xfrm>
            <a:off x="822325" y="6459537"/>
            <a:ext cx="1854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57"/>
          <p:cNvSpPr txBox="1">
            <a:spLocks noGrp="1"/>
          </p:cNvSpPr>
          <p:nvPr>
            <p:ph type="ftr" idx="11"/>
          </p:nvPr>
        </p:nvSpPr>
        <p:spPr>
          <a:xfrm>
            <a:off x="2765425" y="6459537"/>
            <a:ext cx="36163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157"/>
          <p:cNvSpPr txBox="1">
            <a:spLocks noGrp="1"/>
          </p:cNvSpPr>
          <p:nvPr>
            <p:ph type="sldNum" idx="12"/>
          </p:nvPr>
        </p:nvSpPr>
        <p:spPr>
          <a:xfrm>
            <a:off x="7424737" y="6459537"/>
            <a:ext cx="9842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sz="10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sz="10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sz="10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sz="10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sz="10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sz="10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sz="10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sz="10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sz="10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ntent with Caption" type="objTx">
  <p:cSld name="OBJECT_WITH_CAPTION_TEXT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59"/>
          <p:cNvSpPr txBox="1"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 b="0">
                <a:solidFill>
                  <a:srgbClr val="FFFFFF"/>
                </a:solidFill>
              </a:defRPr>
            </a:lvl1pPr>
            <a:lvl2pPr lvl="1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159"/>
          <p:cNvSpPr txBox="1">
            <a:spLocks noGrp="1"/>
          </p:cNvSpPr>
          <p:nvPr>
            <p:ph type="body" idx="1"/>
          </p:nvPr>
        </p:nvSpPr>
        <p:spPr>
          <a:xfrm>
            <a:off x="3460237" y="731520"/>
            <a:ext cx="5009393" cy="52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130" name="Google Shape;130;p159"/>
          <p:cNvSpPr txBox="1">
            <a:spLocks noGrp="1"/>
          </p:cNvSpPr>
          <p:nvPr>
            <p:ph type="body" idx="2"/>
          </p:nvPr>
        </p:nvSpPr>
        <p:spPr>
          <a:xfrm>
            <a:off x="342900" y="2926080"/>
            <a:ext cx="2400300" cy="3379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FFFFFF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31" name="Google Shape;131;p159"/>
          <p:cNvSpPr txBox="1">
            <a:spLocks noGrp="1"/>
          </p:cNvSpPr>
          <p:nvPr>
            <p:ph type="dt" idx="10"/>
          </p:nvPr>
        </p:nvSpPr>
        <p:spPr>
          <a:xfrm>
            <a:off x="349250" y="6459537"/>
            <a:ext cx="196373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159"/>
          <p:cNvSpPr txBox="1">
            <a:spLocks noGrp="1"/>
          </p:cNvSpPr>
          <p:nvPr>
            <p:ph type="ftr" idx="11"/>
          </p:nvPr>
        </p:nvSpPr>
        <p:spPr>
          <a:xfrm>
            <a:off x="3600450" y="6459537"/>
            <a:ext cx="34861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159"/>
          <p:cNvSpPr txBox="1">
            <a:spLocks noGrp="1"/>
          </p:cNvSpPr>
          <p:nvPr>
            <p:ph type="sldNum" idx="12"/>
          </p:nvPr>
        </p:nvSpPr>
        <p:spPr>
          <a:xfrm>
            <a:off x="7424737" y="6459537"/>
            <a:ext cx="9842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icture with Caption" type="picTx">
  <p:cSld name="PICTURE_WITH_CAPTION_TEXT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61"/>
          <p:cNvSpPr txBox="1">
            <a:spLocks noGrp="1"/>
          </p:cNvSpPr>
          <p:nvPr>
            <p:ph type="title"/>
          </p:nvPr>
        </p:nvSpPr>
        <p:spPr>
          <a:xfrm>
            <a:off x="822960" y="5074920"/>
            <a:ext cx="7589520" cy="82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 b="0">
                <a:solidFill>
                  <a:srgbClr val="FFFFFF"/>
                </a:solidFill>
              </a:defRPr>
            </a:lvl1pPr>
            <a:lvl2pPr lvl="1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161"/>
          <p:cNvSpPr>
            <a:spLocks noGrp="1"/>
          </p:cNvSpPr>
          <p:nvPr>
            <p:ph type="pic" idx="2"/>
          </p:nvPr>
        </p:nvSpPr>
        <p:spPr>
          <a:xfrm>
            <a:off x="12" y="0"/>
            <a:ext cx="9143989" cy="4915076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200" tIns="457200" rIns="0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libri"/>
              <a:buNone/>
              <a:defRPr sz="3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alibri"/>
              <a:buNone/>
              <a:defRPr sz="2800" b="0" i="0" u="none" strike="noStrike" cap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libri"/>
              <a:buNone/>
              <a:defRPr sz="2400" b="0" i="0" u="none" strike="noStrike" cap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5" name="Google Shape;145;p161"/>
          <p:cNvSpPr txBox="1">
            <a:spLocks noGrp="1"/>
          </p:cNvSpPr>
          <p:nvPr>
            <p:ph type="body" idx="1"/>
          </p:nvPr>
        </p:nvSpPr>
        <p:spPr>
          <a:xfrm>
            <a:off x="822959" y="5907024"/>
            <a:ext cx="7589520" cy="594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FFFFFF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46" name="Google Shape;146;p161"/>
          <p:cNvSpPr txBox="1">
            <a:spLocks noGrp="1"/>
          </p:cNvSpPr>
          <p:nvPr>
            <p:ph type="dt" idx="10"/>
          </p:nvPr>
        </p:nvSpPr>
        <p:spPr>
          <a:xfrm>
            <a:off x="822325" y="6459537"/>
            <a:ext cx="1854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161"/>
          <p:cNvSpPr txBox="1">
            <a:spLocks noGrp="1"/>
          </p:cNvSpPr>
          <p:nvPr>
            <p:ph type="ftr" idx="11"/>
          </p:nvPr>
        </p:nvSpPr>
        <p:spPr>
          <a:xfrm>
            <a:off x="2765425" y="6459537"/>
            <a:ext cx="36163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161"/>
          <p:cNvSpPr txBox="1">
            <a:spLocks noGrp="1"/>
          </p:cNvSpPr>
          <p:nvPr>
            <p:ph type="sldNum" idx="12"/>
          </p:nvPr>
        </p:nvSpPr>
        <p:spPr>
          <a:xfrm>
            <a:off x="7424737" y="6459537"/>
            <a:ext cx="9842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sz="10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sz="10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sz="10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sz="10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sz="10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sz="10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sz="10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sz="10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sz="10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Vertical Title and Text" type="vertTitleAndTx">
  <p:cSld name="VERTICAL_TITLE_AND_VERTICAL_TEXT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63"/>
          <p:cNvSpPr txBox="1">
            <a:spLocks noGrp="1"/>
          </p:cNvSpPr>
          <p:nvPr>
            <p:ph type="title"/>
          </p:nvPr>
        </p:nvSpPr>
        <p:spPr>
          <a:xfrm rot="5400000">
            <a:off x="4650802" y="2307652"/>
            <a:ext cx="5757421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163"/>
          <p:cNvSpPr txBox="1">
            <a:spLocks noGrp="1"/>
          </p:cNvSpPr>
          <p:nvPr>
            <p:ph type="body" idx="1"/>
          </p:nvPr>
        </p:nvSpPr>
        <p:spPr>
          <a:xfrm rot="5400000">
            <a:off x="650302" y="393126"/>
            <a:ext cx="5757420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0" rIns="45700" bIns="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160" name="Google Shape;160;p163"/>
          <p:cNvSpPr txBox="1">
            <a:spLocks noGrp="1"/>
          </p:cNvSpPr>
          <p:nvPr>
            <p:ph type="dt" idx="10"/>
          </p:nvPr>
        </p:nvSpPr>
        <p:spPr>
          <a:xfrm>
            <a:off x="822325" y="6459537"/>
            <a:ext cx="1854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163"/>
          <p:cNvSpPr txBox="1">
            <a:spLocks noGrp="1"/>
          </p:cNvSpPr>
          <p:nvPr>
            <p:ph type="ftr" idx="11"/>
          </p:nvPr>
        </p:nvSpPr>
        <p:spPr>
          <a:xfrm>
            <a:off x="2765425" y="6459537"/>
            <a:ext cx="36163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163"/>
          <p:cNvSpPr txBox="1">
            <a:spLocks noGrp="1"/>
          </p:cNvSpPr>
          <p:nvPr>
            <p:ph type="sldNum" idx="12"/>
          </p:nvPr>
        </p:nvSpPr>
        <p:spPr>
          <a:xfrm>
            <a:off x="7424737" y="6459537"/>
            <a:ext cx="9842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sz="10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sz="10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sz="10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sz="10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sz="10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sz="10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sz="10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sz="10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sz="10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45"/>
          <p:cNvSpPr txBox="1">
            <a:spLocks noGrp="1"/>
          </p:cNvSpPr>
          <p:nvPr>
            <p:ph type="title"/>
          </p:nvPr>
        </p:nvSpPr>
        <p:spPr>
          <a:xfrm>
            <a:off x="822325" y="287337"/>
            <a:ext cx="7543800" cy="1449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45"/>
          <p:cNvSpPr txBox="1">
            <a:spLocks noGrp="1"/>
          </p:cNvSpPr>
          <p:nvPr>
            <p:ph type="body" idx="1"/>
          </p:nvPr>
        </p:nvSpPr>
        <p:spPr>
          <a:xfrm>
            <a:off x="822325" y="1846262"/>
            <a:ext cx="7543800" cy="4022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30" name="Google Shape;30;p145"/>
          <p:cNvSpPr txBox="1">
            <a:spLocks noGrp="1"/>
          </p:cNvSpPr>
          <p:nvPr>
            <p:ph type="dt" idx="10"/>
          </p:nvPr>
        </p:nvSpPr>
        <p:spPr>
          <a:xfrm>
            <a:off x="822325" y="6459537"/>
            <a:ext cx="1854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45"/>
          <p:cNvSpPr txBox="1">
            <a:spLocks noGrp="1"/>
          </p:cNvSpPr>
          <p:nvPr>
            <p:ph type="ftr" idx="11"/>
          </p:nvPr>
        </p:nvSpPr>
        <p:spPr>
          <a:xfrm>
            <a:off x="2765425" y="6459537"/>
            <a:ext cx="36163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45"/>
          <p:cNvSpPr txBox="1">
            <a:spLocks noGrp="1"/>
          </p:cNvSpPr>
          <p:nvPr>
            <p:ph type="sldNum" idx="12"/>
          </p:nvPr>
        </p:nvSpPr>
        <p:spPr>
          <a:xfrm>
            <a:off x="7424737" y="6459537"/>
            <a:ext cx="9842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sz="10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sz="10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sz="10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sz="10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sz="10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sz="10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sz="10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sz="10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sz="10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50"/>
          <p:cNvSpPr txBox="1">
            <a:spLocks noGrp="1"/>
          </p:cNvSpPr>
          <p:nvPr>
            <p:ph type="title"/>
          </p:nvPr>
        </p:nvSpPr>
        <p:spPr>
          <a:xfrm>
            <a:off x="822325" y="287337"/>
            <a:ext cx="7543800" cy="1449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50"/>
          <p:cNvSpPr txBox="1">
            <a:spLocks noGrp="1"/>
          </p:cNvSpPr>
          <p:nvPr>
            <p:ph type="body" idx="1"/>
          </p:nvPr>
        </p:nvSpPr>
        <p:spPr>
          <a:xfrm rot="5400000">
            <a:off x="2582863" y="85724"/>
            <a:ext cx="4022725" cy="754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0" rIns="45700" bIns="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36" name="Google Shape;36;p150"/>
          <p:cNvSpPr txBox="1">
            <a:spLocks noGrp="1"/>
          </p:cNvSpPr>
          <p:nvPr>
            <p:ph type="dt" idx="10"/>
          </p:nvPr>
        </p:nvSpPr>
        <p:spPr>
          <a:xfrm>
            <a:off x="822325" y="6459537"/>
            <a:ext cx="1854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150"/>
          <p:cNvSpPr txBox="1">
            <a:spLocks noGrp="1"/>
          </p:cNvSpPr>
          <p:nvPr>
            <p:ph type="ftr" idx="11"/>
          </p:nvPr>
        </p:nvSpPr>
        <p:spPr>
          <a:xfrm>
            <a:off x="2765425" y="6459537"/>
            <a:ext cx="36163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50"/>
          <p:cNvSpPr txBox="1">
            <a:spLocks noGrp="1"/>
          </p:cNvSpPr>
          <p:nvPr>
            <p:ph type="sldNum" idx="12"/>
          </p:nvPr>
        </p:nvSpPr>
        <p:spPr>
          <a:xfrm>
            <a:off x="7424737" y="6459537"/>
            <a:ext cx="9842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sz="10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sz="10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sz="10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sz="10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sz="10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sz="10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sz="10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sz="10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sz="10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51"/>
          <p:cNvSpPr txBox="1">
            <a:spLocks noGrp="1"/>
          </p:cNvSpPr>
          <p:nvPr>
            <p:ph type="title"/>
          </p:nvPr>
        </p:nvSpPr>
        <p:spPr>
          <a:xfrm>
            <a:off x="822325" y="287337"/>
            <a:ext cx="7543800" cy="1449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151"/>
          <p:cNvSpPr txBox="1">
            <a:spLocks noGrp="1"/>
          </p:cNvSpPr>
          <p:nvPr>
            <p:ph type="dt" idx="10"/>
          </p:nvPr>
        </p:nvSpPr>
        <p:spPr>
          <a:xfrm>
            <a:off x="822325" y="6459537"/>
            <a:ext cx="1854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51"/>
          <p:cNvSpPr txBox="1">
            <a:spLocks noGrp="1"/>
          </p:cNvSpPr>
          <p:nvPr>
            <p:ph type="ftr" idx="11"/>
          </p:nvPr>
        </p:nvSpPr>
        <p:spPr>
          <a:xfrm>
            <a:off x="2765425" y="6459537"/>
            <a:ext cx="36163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51"/>
          <p:cNvSpPr txBox="1">
            <a:spLocks noGrp="1"/>
          </p:cNvSpPr>
          <p:nvPr>
            <p:ph type="sldNum" idx="12"/>
          </p:nvPr>
        </p:nvSpPr>
        <p:spPr>
          <a:xfrm>
            <a:off x="7424737" y="6459537"/>
            <a:ext cx="9842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sz="10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sz="10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sz="10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sz="10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sz="10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sz="10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sz="10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sz="10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sz="10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52"/>
          <p:cNvSpPr txBox="1"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152"/>
          <p:cNvSpPr txBox="1"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 sz="2000" b="0" cap="none">
                <a:solidFill>
                  <a:schemeClr val="dk2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7" name="Google Shape;47;p152"/>
          <p:cNvSpPr txBox="1">
            <a:spLocks noGrp="1"/>
          </p:cNvSpPr>
          <p:nvPr>
            <p:ph type="body" idx="2"/>
          </p:nvPr>
        </p:nvSpPr>
        <p:spPr>
          <a:xfrm>
            <a:off x="822960" y="2582334"/>
            <a:ext cx="3703320" cy="3286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48" name="Google Shape;48;p152"/>
          <p:cNvSpPr txBox="1">
            <a:spLocks noGrp="1"/>
          </p:cNvSpPr>
          <p:nvPr>
            <p:ph type="body" idx="3"/>
          </p:nvPr>
        </p:nvSpPr>
        <p:spPr>
          <a:xfrm>
            <a:off x="4663440" y="1846052"/>
            <a:ext cx="3703320" cy="736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 sz="2000" b="0" cap="none">
                <a:solidFill>
                  <a:schemeClr val="dk2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9" name="Google Shape;49;p152"/>
          <p:cNvSpPr txBox="1">
            <a:spLocks noGrp="1"/>
          </p:cNvSpPr>
          <p:nvPr>
            <p:ph type="body" idx="4"/>
          </p:nvPr>
        </p:nvSpPr>
        <p:spPr>
          <a:xfrm>
            <a:off x="4663440" y="2582334"/>
            <a:ext cx="3703320" cy="3286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50" name="Google Shape;50;p152"/>
          <p:cNvSpPr txBox="1">
            <a:spLocks noGrp="1"/>
          </p:cNvSpPr>
          <p:nvPr>
            <p:ph type="dt" idx="10"/>
          </p:nvPr>
        </p:nvSpPr>
        <p:spPr>
          <a:xfrm>
            <a:off x="822325" y="6459537"/>
            <a:ext cx="1854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52"/>
          <p:cNvSpPr txBox="1">
            <a:spLocks noGrp="1"/>
          </p:cNvSpPr>
          <p:nvPr>
            <p:ph type="ftr" idx="11"/>
          </p:nvPr>
        </p:nvSpPr>
        <p:spPr>
          <a:xfrm>
            <a:off x="2765425" y="6459537"/>
            <a:ext cx="36163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52"/>
          <p:cNvSpPr txBox="1">
            <a:spLocks noGrp="1"/>
          </p:cNvSpPr>
          <p:nvPr>
            <p:ph type="sldNum" idx="12"/>
          </p:nvPr>
        </p:nvSpPr>
        <p:spPr>
          <a:xfrm>
            <a:off x="7424737" y="6459537"/>
            <a:ext cx="9842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sz="10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sz="10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sz="10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sz="10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sz="10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sz="10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sz="10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sz="10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sz="10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53"/>
          <p:cNvSpPr txBox="1"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53"/>
          <p:cNvSpPr txBox="1">
            <a:spLocks noGrp="1"/>
          </p:cNvSpPr>
          <p:nvPr>
            <p:ph type="body" idx="1"/>
          </p:nvPr>
        </p:nvSpPr>
        <p:spPr>
          <a:xfrm>
            <a:off x="822960" y="1845734"/>
            <a:ext cx="3703320" cy="402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56" name="Google Shape;56;p153"/>
          <p:cNvSpPr txBox="1">
            <a:spLocks noGrp="1"/>
          </p:cNvSpPr>
          <p:nvPr>
            <p:ph type="body" idx="2"/>
          </p:nvPr>
        </p:nvSpPr>
        <p:spPr>
          <a:xfrm>
            <a:off x="4663440" y="1845736"/>
            <a:ext cx="3703320" cy="4023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57" name="Google Shape;57;p153"/>
          <p:cNvSpPr txBox="1">
            <a:spLocks noGrp="1"/>
          </p:cNvSpPr>
          <p:nvPr>
            <p:ph type="dt" idx="10"/>
          </p:nvPr>
        </p:nvSpPr>
        <p:spPr>
          <a:xfrm>
            <a:off x="822325" y="6459537"/>
            <a:ext cx="1854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53"/>
          <p:cNvSpPr txBox="1">
            <a:spLocks noGrp="1"/>
          </p:cNvSpPr>
          <p:nvPr>
            <p:ph type="ftr" idx="11"/>
          </p:nvPr>
        </p:nvSpPr>
        <p:spPr>
          <a:xfrm>
            <a:off x="2765425" y="6459537"/>
            <a:ext cx="36163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53"/>
          <p:cNvSpPr txBox="1">
            <a:spLocks noGrp="1"/>
          </p:cNvSpPr>
          <p:nvPr>
            <p:ph type="sldNum" idx="12"/>
          </p:nvPr>
        </p:nvSpPr>
        <p:spPr>
          <a:xfrm>
            <a:off x="7424737" y="6459537"/>
            <a:ext cx="9842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sz="10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sz="10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sz="10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sz="10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sz="10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sz="10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sz="10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sz="10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sz="10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7"/>
          <p:cNvSpPr txBox="1">
            <a:spLocks noGrp="1"/>
          </p:cNvSpPr>
          <p:nvPr>
            <p:ph type="dt" idx="10"/>
          </p:nvPr>
        </p:nvSpPr>
        <p:spPr>
          <a:xfrm>
            <a:off x="822325" y="6459537"/>
            <a:ext cx="1854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47"/>
          <p:cNvSpPr txBox="1">
            <a:spLocks noGrp="1"/>
          </p:cNvSpPr>
          <p:nvPr>
            <p:ph type="ftr" idx="11"/>
          </p:nvPr>
        </p:nvSpPr>
        <p:spPr>
          <a:xfrm>
            <a:off x="2765425" y="6459537"/>
            <a:ext cx="36163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47"/>
          <p:cNvSpPr txBox="1">
            <a:spLocks noGrp="1"/>
          </p:cNvSpPr>
          <p:nvPr>
            <p:ph type="sldNum" idx="12"/>
          </p:nvPr>
        </p:nvSpPr>
        <p:spPr>
          <a:xfrm>
            <a:off x="7424737" y="6459537"/>
            <a:ext cx="9842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sz="10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sz="10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sz="10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sz="10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sz="10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sz="10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sz="10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sz="10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sz="10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Text, and Content" type="txAndObj">
  <p:cSld name="TEXT_AND_OBJEC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49"/>
          <p:cNvSpPr txBox="1">
            <a:spLocks noGrp="1"/>
          </p:cNvSpPr>
          <p:nvPr>
            <p:ph type="title"/>
          </p:nvPr>
        </p:nvSpPr>
        <p:spPr>
          <a:xfrm>
            <a:off x="762000" y="762000"/>
            <a:ext cx="7924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49"/>
          <p:cNvSpPr txBox="1">
            <a:spLocks noGrp="1"/>
          </p:cNvSpPr>
          <p:nvPr>
            <p:ph type="body" idx="1"/>
          </p:nvPr>
        </p:nvSpPr>
        <p:spPr>
          <a:xfrm>
            <a:off x="838200" y="2362200"/>
            <a:ext cx="3770313" cy="3724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84" name="Google Shape;84;p149"/>
          <p:cNvSpPr txBox="1">
            <a:spLocks noGrp="1"/>
          </p:cNvSpPr>
          <p:nvPr>
            <p:ph type="body" idx="2"/>
          </p:nvPr>
        </p:nvSpPr>
        <p:spPr>
          <a:xfrm>
            <a:off x="4760913" y="2362200"/>
            <a:ext cx="3770312" cy="3724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85" name="Google Shape;85;p149"/>
          <p:cNvSpPr txBox="1">
            <a:spLocks noGrp="1"/>
          </p:cNvSpPr>
          <p:nvPr>
            <p:ph type="dt" idx="10"/>
          </p:nvPr>
        </p:nvSpPr>
        <p:spPr>
          <a:xfrm>
            <a:off x="2438400" y="6248400"/>
            <a:ext cx="2130425" cy="474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49"/>
          <p:cNvSpPr txBox="1">
            <a:spLocks noGrp="1"/>
          </p:cNvSpPr>
          <p:nvPr>
            <p:ph type="ftr" idx="11"/>
          </p:nvPr>
        </p:nvSpPr>
        <p:spPr>
          <a:xfrm>
            <a:off x="5791200" y="6248400"/>
            <a:ext cx="2897187" cy="474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49"/>
          <p:cNvSpPr txBox="1">
            <a:spLocks noGrp="1"/>
          </p:cNvSpPr>
          <p:nvPr>
            <p:ph type="sldNum" idx="12"/>
          </p:nvPr>
        </p:nvSpPr>
        <p:spPr>
          <a:xfrm>
            <a:off x="84137" y="6242050"/>
            <a:ext cx="587375" cy="488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sz="10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sz="10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sz="10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sz="10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sz="10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sz="10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sz="10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sz="10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sz="10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5"/>
          <p:cNvSpPr txBox="1">
            <a:spLocks noGrp="1"/>
          </p:cNvSpPr>
          <p:nvPr>
            <p:ph type="title"/>
          </p:nvPr>
        </p:nvSpPr>
        <p:spPr>
          <a:xfrm>
            <a:off x="822325" y="287337"/>
            <a:ext cx="7543800" cy="1449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155"/>
          <p:cNvSpPr>
            <a:spLocks noGrp="1"/>
          </p:cNvSpPr>
          <p:nvPr>
            <p:ph type="pic" idx="2"/>
          </p:nvPr>
        </p:nvSpPr>
        <p:spPr>
          <a:xfrm>
            <a:off x="7594600" y="0"/>
            <a:ext cx="1524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 "/>
              <a:defRPr sz="2000" b="0" i="0" u="none" strike="noStrike" cap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  <a:defRPr sz="1800" b="0" i="0" u="none" strike="noStrike" cap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1" name="Google Shape;101;p155"/>
          <p:cNvSpPr txBox="1">
            <a:spLocks noGrp="1"/>
          </p:cNvSpPr>
          <p:nvPr>
            <p:ph type="dt" idx="10"/>
          </p:nvPr>
        </p:nvSpPr>
        <p:spPr>
          <a:xfrm>
            <a:off x="822325" y="6459537"/>
            <a:ext cx="1854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55"/>
          <p:cNvSpPr txBox="1">
            <a:spLocks noGrp="1"/>
          </p:cNvSpPr>
          <p:nvPr>
            <p:ph type="ftr" idx="11"/>
          </p:nvPr>
        </p:nvSpPr>
        <p:spPr>
          <a:xfrm>
            <a:off x="2765425" y="6459537"/>
            <a:ext cx="36163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155"/>
          <p:cNvSpPr txBox="1">
            <a:spLocks noGrp="1"/>
          </p:cNvSpPr>
          <p:nvPr>
            <p:ph type="sldNum" idx="12"/>
          </p:nvPr>
        </p:nvSpPr>
        <p:spPr>
          <a:xfrm>
            <a:off x="7424737" y="6459537"/>
            <a:ext cx="9842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sz="10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sz="10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sz="10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sz="10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sz="10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sz="10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sz="10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sz="10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sz="10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6.xml"/><Relationship Id="rId4" Type="http://schemas.openxmlformats.org/officeDocument/2006/relationships/slideLayout" Target="../slideLayouts/slideLayout5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7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8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9.xml"/></Relationships>
</file>

<file path=ppt/slideMasters/_rels/slideMaster6.xml.rels><?xml version="1.0" encoding="UTF-8" standalone="yes"?>
<Relationships xmlns="http://schemas.openxmlformats.org/package/2006/relationships"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10.xml"/></Relationships>
</file>

<file path=ppt/slideMasters/_rels/slideMaster7.xml.rels><?xml version="1.0" encoding="UTF-8" standalone="yes"?>
<Relationships xmlns="http://schemas.openxmlformats.org/package/2006/relationships"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11.xml"/></Relationships>
</file>

<file path=ppt/slideMasters/_rels/slideMaster8.xml.rels><?xml version="1.0" encoding="UTF-8" standalone="yes"?>
<Relationships xmlns="http://schemas.openxmlformats.org/package/2006/relationships"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12.xml"/></Relationships>
</file>

<file path=ppt/slideMasters/_rels/slideMaster9.xml.rels><?xml version="1.0" encoding="UTF-8" standalone="yes"?>
<Relationships xmlns="http://schemas.openxmlformats.org/package/2006/relationships"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42"/>
          <p:cNvSpPr/>
          <p:nvPr/>
        </p:nvSpPr>
        <p:spPr>
          <a:xfrm>
            <a:off x="3175" y="6400800"/>
            <a:ext cx="9140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142"/>
          <p:cNvSpPr/>
          <p:nvPr/>
        </p:nvSpPr>
        <p:spPr>
          <a:xfrm>
            <a:off x="0" y="6334125"/>
            <a:ext cx="9142412" cy="6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" name="Google Shape;12;p142"/>
          <p:cNvCxnSpPr/>
          <p:nvPr/>
        </p:nvCxnSpPr>
        <p:spPr>
          <a:xfrm>
            <a:off x="906462" y="4343400"/>
            <a:ext cx="7405687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med" len="med"/>
            <a:tailEnd type="none" w="med" len="med"/>
          </a:ln>
        </p:spPr>
      </p:cxnSp>
      <p:sp>
        <p:nvSpPr>
          <p:cNvPr id="13" name="Google Shape;13;p142"/>
          <p:cNvSpPr txBox="1">
            <a:spLocks noGrp="1"/>
          </p:cNvSpPr>
          <p:nvPr>
            <p:ph type="title"/>
          </p:nvPr>
        </p:nvSpPr>
        <p:spPr>
          <a:xfrm>
            <a:off x="822325" y="287337"/>
            <a:ext cx="7543800" cy="1449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800" b="0" i="0" u="none" strike="noStrike" cap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800" b="0" i="0" u="none" strike="noStrike" cap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800" b="0" i="0" u="none" strike="noStrike" cap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800" b="0" i="0" u="none" strike="noStrike" cap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800" b="0" i="0" u="none" strike="noStrike" cap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800" b="0" i="0" u="none" strike="noStrike" cap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800" b="0" i="0" u="none" strike="noStrike" cap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800" b="0" i="0" u="none" strike="noStrike" cap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800" b="0" i="0" u="none" strike="noStrike" cap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42"/>
          <p:cNvSpPr txBox="1">
            <a:spLocks noGrp="1"/>
          </p:cNvSpPr>
          <p:nvPr>
            <p:ph type="body" idx="1"/>
          </p:nvPr>
        </p:nvSpPr>
        <p:spPr>
          <a:xfrm>
            <a:off x="822325" y="1846262"/>
            <a:ext cx="7543800" cy="4022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marR="0" lvl="0" indent="-355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 "/>
              <a:defRPr sz="2000" b="0" i="0" u="none" strike="noStrike" cap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  <a:defRPr sz="1800" b="0" i="0" u="none" strike="noStrike" cap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44"/>
          <p:cNvSpPr/>
          <p:nvPr/>
        </p:nvSpPr>
        <p:spPr>
          <a:xfrm>
            <a:off x="0" y="6400800"/>
            <a:ext cx="9144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144"/>
          <p:cNvSpPr/>
          <p:nvPr/>
        </p:nvSpPr>
        <p:spPr>
          <a:xfrm>
            <a:off x="0" y="6334125"/>
            <a:ext cx="9144000" cy="666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21;p144"/>
          <p:cNvSpPr txBox="1">
            <a:spLocks noGrp="1"/>
          </p:cNvSpPr>
          <p:nvPr>
            <p:ph type="title"/>
          </p:nvPr>
        </p:nvSpPr>
        <p:spPr>
          <a:xfrm>
            <a:off x="822325" y="287337"/>
            <a:ext cx="7543800" cy="1449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800" b="0" i="0" u="none" strike="noStrike" cap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800" b="0" i="0" u="none" strike="noStrike" cap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800" b="0" i="0" u="none" strike="noStrike" cap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800" b="0" i="0" u="none" strike="noStrike" cap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800" b="0" i="0" u="none" strike="noStrike" cap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800" b="0" i="0" u="none" strike="noStrike" cap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800" b="0" i="0" u="none" strike="noStrike" cap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800" b="0" i="0" u="none" strike="noStrike" cap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800" b="0" i="0" u="none" strike="noStrike" cap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" name="Google Shape;22;p144"/>
          <p:cNvSpPr txBox="1">
            <a:spLocks noGrp="1"/>
          </p:cNvSpPr>
          <p:nvPr>
            <p:ph type="body" idx="1"/>
          </p:nvPr>
        </p:nvSpPr>
        <p:spPr>
          <a:xfrm>
            <a:off x="822325" y="1846262"/>
            <a:ext cx="7543800" cy="4022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marR="0" lvl="0" indent="-355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 "/>
              <a:defRPr sz="2000" b="0" i="0" u="none" strike="noStrike" cap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  <a:defRPr sz="1800" b="0" i="0" u="none" strike="noStrike" cap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" name="Google Shape;23;p144"/>
          <p:cNvSpPr txBox="1">
            <a:spLocks noGrp="1"/>
          </p:cNvSpPr>
          <p:nvPr>
            <p:ph type="dt" idx="10"/>
          </p:nvPr>
        </p:nvSpPr>
        <p:spPr>
          <a:xfrm>
            <a:off x="822325" y="6459537"/>
            <a:ext cx="1854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" name="Google Shape;24;p144"/>
          <p:cNvSpPr txBox="1">
            <a:spLocks noGrp="1"/>
          </p:cNvSpPr>
          <p:nvPr>
            <p:ph type="ftr" idx="11"/>
          </p:nvPr>
        </p:nvSpPr>
        <p:spPr>
          <a:xfrm>
            <a:off x="2765425" y="6459537"/>
            <a:ext cx="36163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" name="Google Shape;25;p144"/>
          <p:cNvSpPr txBox="1">
            <a:spLocks noGrp="1"/>
          </p:cNvSpPr>
          <p:nvPr>
            <p:ph type="sldNum" idx="12"/>
          </p:nvPr>
        </p:nvSpPr>
        <p:spPr>
          <a:xfrm>
            <a:off x="7424737" y="6459537"/>
            <a:ext cx="9842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sz="10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sz="10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sz="10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sz="10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sz="10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sz="10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sz="10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sz="10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sz="10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</a:endParaRPr>
          </a:p>
        </p:txBody>
      </p:sp>
      <p:cxnSp>
        <p:nvCxnSpPr>
          <p:cNvPr id="26" name="Google Shape;26;p144"/>
          <p:cNvCxnSpPr/>
          <p:nvPr/>
        </p:nvCxnSpPr>
        <p:spPr>
          <a:xfrm>
            <a:off x="895350" y="1738312"/>
            <a:ext cx="7475537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med" len="med"/>
            <a:tailEnd type="none" w="med" len="med"/>
          </a:ln>
        </p:spPr>
      </p:cxn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6"/>
          <p:cNvSpPr/>
          <p:nvPr/>
        </p:nvSpPr>
        <p:spPr>
          <a:xfrm>
            <a:off x="3175" y="6400800"/>
            <a:ext cx="9140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62;p146"/>
          <p:cNvSpPr/>
          <p:nvPr/>
        </p:nvSpPr>
        <p:spPr>
          <a:xfrm>
            <a:off x="0" y="6334125"/>
            <a:ext cx="9142412" cy="6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146"/>
          <p:cNvSpPr txBox="1">
            <a:spLocks noGrp="1"/>
          </p:cNvSpPr>
          <p:nvPr>
            <p:ph type="title"/>
          </p:nvPr>
        </p:nvSpPr>
        <p:spPr>
          <a:xfrm>
            <a:off x="822325" y="287337"/>
            <a:ext cx="7543800" cy="1449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800" b="0" i="0" u="none" strike="noStrike" cap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800" b="0" i="0" u="none" strike="noStrike" cap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800" b="0" i="0" u="none" strike="noStrike" cap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800" b="0" i="0" u="none" strike="noStrike" cap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800" b="0" i="0" u="none" strike="noStrike" cap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800" b="0" i="0" u="none" strike="noStrike" cap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800" b="0" i="0" u="none" strike="noStrike" cap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800" b="0" i="0" u="none" strike="noStrike" cap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800" b="0" i="0" u="none" strike="noStrike" cap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146"/>
          <p:cNvSpPr txBox="1">
            <a:spLocks noGrp="1"/>
          </p:cNvSpPr>
          <p:nvPr>
            <p:ph type="body" idx="1"/>
          </p:nvPr>
        </p:nvSpPr>
        <p:spPr>
          <a:xfrm>
            <a:off x="822325" y="1846262"/>
            <a:ext cx="7543800" cy="4022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marR="0" lvl="0" indent="-355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 "/>
              <a:defRPr sz="2000" b="0" i="0" u="none" strike="noStrike" cap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  <a:defRPr sz="1800" b="0" i="0" u="none" strike="noStrike" cap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Google Shape;65;p146"/>
          <p:cNvSpPr txBox="1">
            <a:spLocks noGrp="1"/>
          </p:cNvSpPr>
          <p:nvPr>
            <p:ph type="dt" idx="10"/>
          </p:nvPr>
        </p:nvSpPr>
        <p:spPr>
          <a:xfrm>
            <a:off x="822325" y="6459537"/>
            <a:ext cx="1854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6" name="Google Shape;66;p146"/>
          <p:cNvSpPr txBox="1">
            <a:spLocks noGrp="1"/>
          </p:cNvSpPr>
          <p:nvPr>
            <p:ph type="ftr" idx="11"/>
          </p:nvPr>
        </p:nvSpPr>
        <p:spPr>
          <a:xfrm>
            <a:off x="2765425" y="6459537"/>
            <a:ext cx="36163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" name="Google Shape;67;p146"/>
          <p:cNvSpPr txBox="1">
            <a:spLocks noGrp="1"/>
          </p:cNvSpPr>
          <p:nvPr>
            <p:ph type="sldNum" idx="12"/>
          </p:nvPr>
        </p:nvSpPr>
        <p:spPr>
          <a:xfrm>
            <a:off x="7424737" y="6459537"/>
            <a:ext cx="9842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sz="10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sz="10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sz="10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sz="10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sz="10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sz="10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sz="10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sz="10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sz="10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7" r:id="rId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8"/>
          <p:cNvSpPr/>
          <p:nvPr/>
        </p:nvSpPr>
        <p:spPr>
          <a:xfrm>
            <a:off x="0" y="6400800"/>
            <a:ext cx="9144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p148"/>
          <p:cNvSpPr/>
          <p:nvPr/>
        </p:nvSpPr>
        <p:spPr>
          <a:xfrm>
            <a:off x="0" y="6334125"/>
            <a:ext cx="9144000" cy="666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5" name="Google Shape;75;p148"/>
          <p:cNvCxnSpPr/>
          <p:nvPr/>
        </p:nvCxnSpPr>
        <p:spPr>
          <a:xfrm>
            <a:off x="895350" y="1738312"/>
            <a:ext cx="7475537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med" len="med"/>
            <a:tailEnd type="none" w="med" len="med"/>
          </a:ln>
        </p:spPr>
      </p:cxnSp>
      <p:sp>
        <p:nvSpPr>
          <p:cNvPr id="76" name="Google Shape;76;p148"/>
          <p:cNvSpPr txBox="1">
            <a:spLocks noGrp="1"/>
          </p:cNvSpPr>
          <p:nvPr>
            <p:ph type="title"/>
          </p:nvPr>
        </p:nvSpPr>
        <p:spPr>
          <a:xfrm>
            <a:off x="822325" y="287337"/>
            <a:ext cx="7543800" cy="1449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800" b="0" i="0" u="none" strike="noStrike" cap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800" b="0" i="0" u="none" strike="noStrike" cap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800" b="0" i="0" u="none" strike="noStrike" cap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800" b="0" i="0" u="none" strike="noStrike" cap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800" b="0" i="0" u="none" strike="noStrike" cap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800" b="0" i="0" u="none" strike="noStrike" cap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800" b="0" i="0" u="none" strike="noStrike" cap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800" b="0" i="0" u="none" strike="noStrike" cap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800" b="0" i="0" u="none" strike="noStrike" cap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Google Shape;77;p148"/>
          <p:cNvSpPr txBox="1">
            <a:spLocks noGrp="1"/>
          </p:cNvSpPr>
          <p:nvPr>
            <p:ph type="body" idx="1"/>
          </p:nvPr>
        </p:nvSpPr>
        <p:spPr>
          <a:xfrm>
            <a:off x="822325" y="1846262"/>
            <a:ext cx="7543800" cy="4022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marR="0" lvl="0" indent="-355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 "/>
              <a:defRPr sz="2000" b="0" i="0" u="none" strike="noStrike" cap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  <a:defRPr sz="1800" b="0" i="0" u="none" strike="noStrike" cap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8" name="Google Shape;78;p148"/>
          <p:cNvSpPr txBox="1">
            <a:spLocks noGrp="1"/>
          </p:cNvSpPr>
          <p:nvPr>
            <p:ph type="dt" idx="10"/>
          </p:nvPr>
        </p:nvSpPr>
        <p:spPr>
          <a:xfrm>
            <a:off x="2438400" y="6248400"/>
            <a:ext cx="2130425" cy="474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" name="Google Shape;79;p148"/>
          <p:cNvSpPr txBox="1">
            <a:spLocks noGrp="1"/>
          </p:cNvSpPr>
          <p:nvPr>
            <p:ph type="ftr" idx="11"/>
          </p:nvPr>
        </p:nvSpPr>
        <p:spPr>
          <a:xfrm>
            <a:off x="5791200" y="6248400"/>
            <a:ext cx="2897187" cy="474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" name="Google Shape;80;p148"/>
          <p:cNvSpPr txBox="1">
            <a:spLocks noGrp="1"/>
          </p:cNvSpPr>
          <p:nvPr>
            <p:ph type="sldNum" idx="12"/>
          </p:nvPr>
        </p:nvSpPr>
        <p:spPr>
          <a:xfrm>
            <a:off x="84137" y="6242050"/>
            <a:ext cx="587375" cy="488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sz="10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sz="10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sz="10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sz="10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sz="10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sz="10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sz="10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sz="10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sz="10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54"/>
          <p:cNvSpPr/>
          <p:nvPr/>
        </p:nvSpPr>
        <p:spPr>
          <a:xfrm>
            <a:off x="0" y="6400800"/>
            <a:ext cx="9144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154"/>
          <p:cNvSpPr/>
          <p:nvPr/>
        </p:nvSpPr>
        <p:spPr>
          <a:xfrm>
            <a:off x="0" y="6334125"/>
            <a:ext cx="9144000" cy="666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1" name="Google Shape;91;p154"/>
          <p:cNvCxnSpPr/>
          <p:nvPr/>
        </p:nvCxnSpPr>
        <p:spPr>
          <a:xfrm>
            <a:off x="895350" y="1738312"/>
            <a:ext cx="7475537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med" len="med"/>
            <a:tailEnd type="none" w="med" len="med"/>
          </a:ln>
        </p:spPr>
      </p:cxnSp>
      <p:pic>
        <p:nvPicPr>
          <p:cNvPr id="92" name="Google Shape;92;p15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40125" y="6459537"/>
            <a:ext cx="2066925" cy="474662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54"/>
          <p:cNvSpPr txBox="1">
            <a:spLocks noGrp="1"/>
          </p:cNvSpPr>
          <p:nvPr>
            <p:ph type="title"/>
          </p:nvPr>
        </p:nvSpPr>
        <p:spPr>
          <a:xfrm>
            <a:off x="822325" y="287337"/>
            <a:ext cx="7543800" cy="1449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800" b="0" i="0" u="none" strike="noStrike" cap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800" b="0" i="0" u="none" strike="noStrike" cap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800" b="0" i="0" u="none" strike="noStrike" cap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800" b="0" i="0" u="none" strike="noStrike" cap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800" b="0" i="0" u="none" strike="noStrike" cap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800" b="0" i="0" u="none" strike="noStrike" cap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800" b="0" i="0" u="none" strike="noStrike" cap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800" b="0" i="0" u="none" strike="noStrike" cap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800" b="0" i="0" u="none" strike="noStrike" cap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4" name="Google Shape;94;p154"/>
          <p:cNvSpPr txBox="1">
            <a:spLocks noGrp="1"/>
          </p:cNvSpPr>
          <p:nvPr>
            <p:ph type="body" idx="1"/>
          </p:nvPr>
        </p:nvSpPr>
        <p:spPr>
          <a:xfrm>
            <a:off x="822325" y="1846262"/>
            <a:ext cx="7543800" cy="4022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marR="0" lvl="0" indent="-355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 "/>
              <a:defRPr sz="2000" b="0" i="0" u="none" strike="noStrike" cap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  <a:defRPr sz="1800" b="0" i="0" u="none" strike="noStrike" cap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5" name="Google Shape;95;p154"/>
          <p:cNvSpPr txBox="1">
            <a:spLocks noGrp="1"/>
          </p:cNvSpPr>
          <p:nvPr>
            <p:ph type="dt" idx="10"/>
          </p:nvPr>
        </p:nvSpPr>
        <p:spPr>
          <a:xfrm>
            <a:off x="822325" y="6459537"/>
            <a:ext cx="1854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" name="Google Shape;96;p154"/>
          <p:cNvSpPr txBox="1">
            <a:spLocks noGrp="1"/>
          </p:cNvSpPr>
          <p:nvPr>
            <p:ph type="ftr" idx="11"/>
          </p:nvPr>
        </p:nvSpPr>
        <p:spPr>
          <a:xfrm>
            <a:off x="2765425" y="6459537"/>
            <a:ext cx="36163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" name="Google Shape;97;p154"/>
          <p:cNvSpPr txBox="1">
            <a:spLocks noGrp="1"/>
          </p:cNvSpPr>
          <p:nvPr>
            <p:ph type="sldNum" idx="12"/>
          </p:nvPr>
        </p:nvSpPr>
        <p:spPr>
          <a:xfrm>
            <a:off x="7424737" y="6459537"/>
            <a:ext cx="9842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sz="10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sz="10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sz="10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sz="10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sz="10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sz="10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sz="10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sz="10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sz="10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56"/>
          <p:cNvSpPr/>
          <p:nvPr/>
        </p:nvSpPr>
        <p:spPr>
          <a:xfrm>
            <a:off x="3175" y="6400800"/>
            <a:ext cx="9140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56"/>
          <p:cNvSpPr/>
          <p:nvPr/>
        </p:nvSpPr>
        <p:spPr>
          <a:xfrm>
            <a:off x="0" y="6334125"/>
            <a:ext cx="9142412" cy="6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7" name="Google Shape;107;p156"/>
          <p:cNvCxnSpPr/>
          <p:nvPr/>
        </p:nvCxnSpPr>
        <p:spPr>
          <a:xfrm>
            <a:off x="906462" y="4343400"/>
            <a:ext cx="7405687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med" len="med"/>
            <a:tailEnd type="none" w="med" len="med"/>
          </a:ln>
        </p:spPr>
      </p:cxnSp>
      <p:sp>
        <p:nvSpPr>
          <p:cNvPr id="108" name="Google Shape;108;p156"/>
          <p:cNvSpPr txBox="1">
            <a:spLocks noGrp="1"/>
          </p:cNvSpPr>
          <p:nvPr>
            <p:ph type="title"/>
          </p:nvPr>
        </p:nvSpPr>
        <p:spPr>
          <a:xfrm>
            <a:off x="822325" y="287337"/>
            <a:ext cx="7543800" cy="1449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800" b="0" i="0" u="none" strike="noStrike" cap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800" b="0" i="0" u="none" strike="noStrike" cap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800" b="0" i="0" u="none" strike="noStrike" cap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800" b="0" i="0" u="none" strike="noStrike" cap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800" b="0" i="0" u="none" strike="noStrike" cap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800" b="0" i="0" u="none" strike="noStrike" cap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800" b="0" i="0" u="none" strike="noStrike" cap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800" b="0" i="0" u="none" strike="noStrike" cap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800" b="0" i="0" u="none" strike="noStrike" cap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9" name="Google Shape;109;p156"/>
          <p:cNvSpPr txBox="1">
            <a:spLocks noGrp="1"/>
          </p:cNvSpPr>
          <p:nvPr>
            <p:ph type="body" idx="1"/>
          </p:nvPr>
        </p:nvSpPr>
        <p:spPr>
          <a:xfrm>
            <a:off x="822325" y="1846262"/>
            <a:ext cx="7543800" cy="4022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marR="0" lvl="0" indent="-355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 "/>
              <a:defRPr sz="2000" b="0" i="0" u="none" strike="noStrike" cap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  <a:defRPr sz="1800" b="0" i="0" u="none" strike="noStrike" cap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0" name="Google Shape;110;p156"/>
          <p:cNvSpPr txBox="1">
            <a:spLocks noGrp="1"/>
          </p:cNvSpPr>
          <p:nvPr>
            <p:ph type="dt" idx="10"/>
          </p:nvPr>
        </p:nvSpPr>
        <p:spPr>
          <a:xfrm>
            <a:off x="822325" y="6459537"/>
            <a:ext cx="1854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" name="Google Shape;111;p156"/>
          <p:cNvSpPr txBox="1">
            <a:spLocks noGrp="1"/>
          </p:cNvSpPr>
          <p:nvPr>
            <p:ph type="ftr" idx="11"/>
          </p:nvPr>
        </p:nvSpPr>
        <p:spPr>
          <a:xfrm>
            <a:off x="2765425" y="6459537"/>
            <a:ext cx="36163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" name="Google Shape;112;p156"/>
          <p:cNvSpPr txBox="1">
            <a:spLocks noGrp="1"/>
          </p:cNvSpPr>
          <p:nvPr>
            <p:ph type="sldNum" idx="12"/>
          </p:nvPr>
        </p:nvSpPr>
        <p:spPr>
          <a:xfrm>
            <a:off x="7424737" y="6459537"/>
            <a:ext cx="9842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sz="10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sz="10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sz="10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sz="10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sz="10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sz="10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sz="10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sz="10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sz="10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3" r:id="rId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58"/>
          <p:cNvSpPr/>
          <p:nvPr/>
        </p:nvSpPr>
        <p:spPr>
          <a:xfrm>
            <a:off x="0" y="0"/>
            <a:ext cx="3038475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158"/>
          <p:cNvSpPr/>
          <p:nvPr/>
        </p:nvSpPr>
        <p:spPr>
          <a:xfrm>
            <a:off x="3030537" y="0"/>
            <a:ext cx="4762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158"/>
          <p:cNvSpPr txBox="1">
            <a:spLocks noGrp="1"/>
          </p:cNvSpPr>
          <p:nvPr>
            <p:ph type="title"/>
          </p:nvPr>
        </p:nvSpPr>
        <p:spPr>
          <a:xfrm>
            <a:off x="822325" y="287337"/>
            <a:ext cx="7543800" cy="1449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800" b="0" i="0" u="none" strike="noStrike" cap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800" b="0" i="0" u="none" strike="noStrike" cap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800" b="0" i="0" u="none" strike="noStrike" cap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800" b="0" i="0" u="none" strike="noStrike" cap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800" b="0" i="0" u="none" strike="noStrike" cap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800" b="0" i="0" u="none" strike="noStrike" cap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800" b="0" i="0" u="none" strike="noStrike" cap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800" b="0" i="0" u="none" strike="noStrike" cap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800" b="0" i="0" u="none" strike="noStrike" cap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3" name="Google Shape;123;p158"/>
          <p:cNvSpPr txBox="1">
            <a:spLocks noGrp="1"/>
          </p:cNvSpPr>
          <p:nvPr>
            <p:ph type="body" idx="1"/>
          </p:nvPr>
        </p:nvSpPr>
        <p:spPr>
          <a:xfrm>
            <a:off x="822325" y="1846262"/>
            <a:ext cx="7543800" cy="4022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marR="0" lvl="0" indent="-355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 "/>
              <a:defRPr sz="2000" b="0" i="0" u="none" strike="noStrike" cap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  <a:defRPr sz="1800" b="0" i="0" u="none" strike="noStrike" cap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4" name="Google Shape;124;p158"/>
          <p:cNvSpPr txBox="1">
            <a:spLocks noGrp="1"/>
          </p:cNvSpPr>
          <p:nvPr>
            <p:ph type="dt" idx="10"/>
          </p:nvPr>
        </p:nvSpPr>
        <p:spPr>
          <a:xfrm>
            <a:off x="349250" y="6459537"/>
            <a:ext cx="196373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" name="Google Shape;125;p158"/>
          <p:cNvSpPr txBox="1">
            <a:spLocks noGrp="1"/>
          </p:cNvSpPr>
          <p:nvPr>
            <p:ph type="ftr" idx="11"/>
          </p:nvPr>
        </p:nvSpPr>
        <p:spPr>
          <a:xfrm>
            <a:off x="3600450" y="6459537"/>
            <a:ext cx="34861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" name="Google Shape;126;p158"/>
          <p:cNvSpPr txBox="1">
            <a:spLocks noGrp="1"/>
          </p:cNvSpPr>
          <p:nvPr>
            <p:ph type="sldNum" idx="12"/>
          </p:nvPr>
        </p:nvSpPr>
        <p:spPr>
          <a:xfrm>
            <a:off x="7424737" y="6459537"/>
            <a:ext cx="9842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5" r:id="rId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60"/>
          <p:cNvSpPr/>
          <p:nvPr/>
        </p:nvSpPr>
        <p:spPr>
          <a:xfrm>
            <a:off x="0" y="4953000"/>
            <a:ext cx="914241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160"/>
          <p:cNvSpPr/>
          <p:nvPr/>
        </p:nvSpPr>
        <p:spPr>
          <a:xfrm>
            <a:off x="0" y="4914900"/>
            <a:ext cx="9142412" cy="6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160"/>
          <p:cNvSpPr txBox="1">
            <a:spLocks noGrp="1"/>
          </p:cNvSpPr>
          <p:nvPr>
            <p:ph type="title"/>
          </p:nvPr>
        </p:nvSpPr>
        <p:spPr>
          <a:xfrm>
            <a:off x="822325" y="287337"/>
            <a:ext cx="7543800" cy="1449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800" b="0" i="0" u="none" strike="noStrike" cap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800" b="0" i="0" u="none" strike="noStrike" cap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800" b="0" i="0" u="none" strike="noStrike" cap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800" b="0" i="0" u="none" strike="noStrike" cap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800" b="0" i="0" u="none" strike="noStrike" cap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800" b="0" i="0" u="none" strike="noStrike" cap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800" b="0" i="0" u="none" strike="noStrike" cap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800" b="0" i="0" u="none" strike="noStrike" cap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800" b="0" i="0" u="none" strike="noStrike" cap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8" name="Google Shape;138;p160"/>
          <p:cNvSpPr txBox="1">
            <a:spLocks noGrp="1"/>
          </p:cNvSpPr>
          <p:nvPr>
            <p:ph type="body" idx="1"/>
          </p:nvPr>
        </p:nvSpPr>
        <p:spPr>
          <a:xfrm>
            <a:off x="822325" y="1846262"/>
            <a:ext cx="7543800" cy="4022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marR="0" lvl="0" indent="-355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 "/>
              <a:defRPr sz="2000" b="0" i="0" u="none" strike="noStrike" cap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  <a:defRPr sz="1800" b="0" i="0" u="none" strike="noStrike" cap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9" name="Google Shape;139;p160"/>
          <p:cNvSpPr txBox="1">
            <a:spLocks noGrp="1"/>
          </p:cNvSpPr>
          <p:nvPr>
            <p:ph type="dt" idx="10"/>
          </p:nvPr>
        </p:nvSpPr>
        <p:spPr>
          <a:xfrm>
            <a:off x="822325" y="6459537"/>
            <a:ext cx="1854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" name="Google Shape;140;p160"/>
          <p:cNvSpPr txBox="1">
            <a:spLocks noGrp="1"/>
          </p:cNvSpPr>
          <p:nvPr>
            <p:ph type="ftr" idx="11"/>
          </p:nvPr>
        </p:nvSpPr>
        <p:spPr>
          <a:xfrm>
            <a:off x="2765425" y="6459537"/>
            <a:ext cx="36163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" name="Google Shape;141;p160"/>
          <p:cNvSpPr txBox="1">
            <a:spLocks noGrp="1"/>
          </p:cNvSpPr>
          <p:nvPr>
            <p:ph type="sldNum" idx="12"/>
          </p:nvPr>
        </p:nvSpPr>
        <p:spPr>
          <a:xfrm>
            <a:off x="7424737" y="6459537"/>
            <a:ext cx="9842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sz="10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sz="10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sz="10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sz="10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sz="10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sz="10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sz="10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sz="10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sz="10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7" r:id="rId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62"/>
          <p:cNvSpPr/>
          <p:nvPr/>
        </p:nvSpPr>
        <p:spPr>
          <a:xfrm>
            <a:off x="3175" y="6400800"/>
            <a:ext cx="9140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162"/>
          <p:cNvSpPr/>
          <p:nvPr/>
        </p:nvSpPr>
        <p:spPr>
          <a:xfrm>
            <a:off x="0" y="6334125"/>
            <a:ext cx="9142412" cy="6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162"/>
          <p:cNvSpPr txBox="1">
            <a:spLocks noGrp="1"/>
          </p:cNvSpPr>
          <p:nvPr>
            <p:ph type="title"/>
          </p:nvPr>
        </p:nvSpPr>
        <p:spPr>
          <a:xfrm>
            <a:off x="822325" y="287337"/>
            <a:ext cx="7543800" cy="1449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800" b="0" i="0" u="none" strike="noStrike" cap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800" b="0" i="0" u="none" strike="noStrike" cap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800" b="0" i="0" u="none" strike="noStrike" cap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800" b="0" i="0" u="none" strike="noStrike" cap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800" b="0" i="0" u="none" strike="noStrike" cap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800" b="0" i="0" u="none" strike="noStrike" cap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800" b="0" i="0" u="none" strike="noStrike" cap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800" b="0" i="0" u="none" strike="noStrike" cap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800" b="0" i="0" u="none" strike="noStrike" cap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3" name="Google Shape;153;p162"/>
          <p:cNvSpPr txBox="1">
            <a:spLocks noGrp="1"/>
          </p:cNvSpPr>
          <p:nvPr>
            <p:ph type="body" idx="1"/>
          </p:nvPr>
        </p:nvSpPr>
        <p:spPr>
          <a:xfrm>
            <a:off x="822325" y="1846262"/>
            <a:ext cx="7543800" cy="4022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marR="0" lvl="0" indent="-355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 "/>
              <a:defRPr sz="2000" b="0" i="0" u="none" strike="noStrike" cap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  <a:defRPr sz="1800" b="0" i="0" u="none" strike="noStrike" cap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4" name="Google Shape;154;p162"/>
          <p:cNvSpPr txBox="1">
            <a:spLocks noGrp="1"/>
          </p:cNvSpPr>
          <p:nvPr>
            <p:ph type="dt" idx="10"/>
          </p:nvPr>
        </p:nvSpPr>
        <p:spPr>
          <a:xfrm>
            <a:off x="822325" y="6459537"/>
            <a:ext cx="1854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5" name="Google Shape;155;p162"/>
          <p:cNvSpPr txBox="1">
            <a:spLocks noGrp="1"/>
          </p:cNvSpPr>
          <p:nvPr>
            <p:ph type="ftr" idx="11"/>
          </p:nvPr>
        </p:nvSpPr>
        <p:spPr>
          <a:xfrm>
            <a:off x="2765425" y="6459537"/>
            <a:ext cx="36163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6" name="Google Shape;156;p162"/>
          <p:cNvSpPr txBox="1">
            <a:spLocks noGrp="1"/>
          </p:cNvSpPr>
          <p:nvPr>
            <p:ph type="sldNum" idx="12"/>
          </p:nvPr>
        </p:nvSpPr>
        <p:spPr>
          <a:xfrm>
            <a:off x="7424737" y="6459537"/>
            <a:ext cx="9842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sz="10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sz="10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sz="10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sz="10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sz="10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sz="10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sz="10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sz="10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sz="10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9" r:id="rId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jp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jpg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jpg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8.jpg"/><Relationship Id="rId4" Type="http://schemas.openxmlformats.org/officeDocument/2006/relationships/image" Target="../media/image87.jp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jp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jp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jp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6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8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5.pn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0.pn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3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7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7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0.png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7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7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0.jpg"/><Relationship Id="rId4" Type="http://schemas.openxmlformats.org/officeDocument/2006/relationships/image" Target="../media/image69.jp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2.jp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8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8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"/>
          <p:cNvSpPr txBox="1">
            <a:spLocks noGrp="1"/>
          </p:cNvSpPr>
          <p:nvPr>
            <p:ph type="ctrTitle"/>
          </p:nvPr>
        </p:nvSpPr>
        <p:spPr>
          <a:xfrm>
            <a:off x="2133600" y="1833562"/>
            <a:ext cx="4637087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8000"/>
              <a:buFont typeface="Quintessential"/>
              <a:buNone/>
            </a:pPr>
            <a:r>
              <a:rPr lang="en-US" sz="8000" b="1" i="0" u="none">
                <a:solidFill>
                  <a:srgbClr val="262626"/>
                </a:solidFill>
                <a:latin typeface="Quintessential"/>
                <a:ea typeface="Quintessential"/>
                <a:cs typeface="Quintessential"/>
                <a:sym typeface="Quintessential"/>
              </a:rPr>
              <a:t>UNIT I </a:t>
            </a:r>
            <a:endParaRPr/>
          </a:p>
        </p:txBody>
      </p:sp>
      <p:sp>
        <p:nvSpPr>
          <p:cNvPr id="168" name="Google Shape;168;p1"/>
          <p:cNvSpPr txBox="1"/>
          <p:nvPr/>
        </p:nvSpPr>
        <p:spPr>
          <a:xfrm>
            <a:off x="7424737" y="6459537"/>
            <a:ext cx="9842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</a:pPr>
            <a:fld id="{00000000-1234-1234-1234-123412341234}" type="slidenum">
              <a:rPr lang="en-US" sz="10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</a:t>
            </a:fld>
            <a:endParaRPr/>
          </a:p>
        </p:txBody>
      </p:sp>
      <p:pic>
        <p:nvPicPr>
          <p:cNvPr id="169" name="Google Shape;169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62850" y="0"/>
            <a:ext cx="1574800" cy="106680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1"/>
          <p:cNvSpPr txBox="1"/>
          <p:nvPr/>
        </p:nvSpPr>
        <p:spPr>
          <a:xfrm>
            <a:off x="-228600" y="279400"/>
            <a:ext cx="8062912" cy="5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0749B"/>
              </a:buClr>
              <a:buSzPts val="3600"/>
              <a:buFont typeface="Libre Baskerville"/>
              <a:buNone/>
            </a:pPr>
            <a:r>
              <a:rPr lang="en-US" sz="3600" b="1" i="0" u="none">
                <a:solidFill>
                  <a:srgbClr val="40749B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18CSC301T – </a:t>
            </a:r>
            <a:r>
              <a:rPr lang="en-US" sz="3600" b="0" i="0" u="none">
                <a:solidFill>
                  <a:srgbClr val="40749B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FORMAL LANGUAGE AND AUTOMATA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10"/>
          <p:cNvSpPr txBox="1">
            <a:spLocks noGrp="1"/>
          </p:cNvSpPr>
          <p:nvPr>
            <p:ph type="title"/>
          </p:nvPr>
        </p:nvSpPr>
        <p:spPr>
          <a:xfrm>
            <a:off x="822325" y="287337"/>
            <a:ext cx="7543800" cy="1449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800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7" name="Google Shape;287;p10"/>
          <p:cNvSpPr txBox="1">
            <a:spLocks noGrp="1"/>
          </p:cNvSpPr>
          <p:nvPr>
            <p:ph type="body" idx="1"/>
          </p:nvPr>
        </p:nvSpPr>
        <p:spPr>
          <a:xfrm>
            <a:off x="822325" y="1846262"/>
            <a:ext cx="7543800" cy="4022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533400" marR="0" lvl="0" indent="-5334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AutoNum type="arabicPeriod" startAt="3"/>
            </a:pPr>
            <a:r>
              <a:rPr lang="en-US" sz="2000" b="1" i="0" u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Substring</a:t>
            </a:r>
            <a:r>
              <a:rPr lang="en-US" sz="2000" b="0" i="0" u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 - u is a </a:t>
            </a:r>
            <a:r>
              <a:rPr lang="en-US" sz="2000" b="0" i="0" u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substring</a:t>
            </a:r>
            <a:r>
              <a:rPr lang="en-US" sz="2000" b="0" i="0" u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 of v if there are x and y such that v = xuy.</a:t>
            </a:r>
            <a:endParaRPr/>
          </a:p>
          <a:p>
            <a:pPr marL="914400" marR="0" lvl="1" indent="-457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Calibri"/>
              <a:buChar char="◦"/>
            </a:pPr>
            <a:r>
              <a:rPr lang="en-US" sz="2300" b="0" i="0" u="none" strike="noStrike" cap="none">
                <a:solidFill>
                  <a:srgbClr val="006600"/>
                </a:solidFill>
                <a:latin typeface="Calibri"/>
                <a:ea typeface="Calibri"/>
                <a:cs typeface="Calibri"/>
                <a:sym typeface="Calibri"/>
              </a:rPr>
              <a:t>Examples</a:t>
            </a:r>
            <a:r>
              <a:rPr lang="en-US" sz="2000" b="0" i="0" u="none" strike="noStrike" cap="none">
                <a:solidFill>
                  <a:srgbClr val="006600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endParaRPr/>
          </a:p>
          <a:p>
            <a:pPr marL="1295400" marR="0" lvl="2" indent="-3810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Calibri"/>
              <a:buChar char="◦"/>
            </a:pPr>
            <a:r>
              <a:rPr lang="en-US" sz="2200" b="0" i="0" u="none" strike="noStrike" cap="none">
                <a:solidFill>
                  <a:srgbClr val="006600"/>
                </a:solidFill>
                <a:latin typeface="Calibri"/>
                <a:ea typeface="Calibri"/>
                <a:cs typeface="Calibri"/>
                <a:sym typeface="Calibri"/>
              </a:rPr>
              <a:t>let is a substring of appleton since appleton = app.let.on</a:t>
            </a:r>
            <a:endParaRPr/>
          </a:p>
          <a:p>
            <a:pPr marL="1295400" marR="0" lvl="2" indent="-3810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Calibri"/>
              <a:buChar char="◦"/>
            </a:pPr>
            <a:r>
              <a:rPr lang="en-US" sz="2200" b="0" i="0" u="none" strike="noStrike" cap="none">
                <a:solidFill>
                  <a:srgbClr val="006600"/>
                </a:solidFill>
                <a:latin typeface="Calibri"/>
                <a:ea typeface="Calibri"/>
                <a:cs typeface="Calibri"/>
                <a:sym typeface="Calibri"/>
              </a:rPr>
              <a:t>0 is a substring of 0 since 0 = epsilon.0.epsilon</a:t>
            </a:r>
            <a:endParaRPr/>
          </a:p>
          <a:p>
            <a:pPr marL="533400" marR="0" lvl="0" indent="-5334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Calibri"/>
              <a:buNone/>
            </a:pPr>
            <a:endParaRPr sz="2200" b="0" i="0" u="none">
              <a:solidFill>
                <a:srgbClr val="0066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33400" marR="0" lvl="0" indent="-5334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</a:pPr>
            <a:r>
              <a:rPr lang="en-US" sz="2000" b="0" i="0" u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Observe that prefix and suffix are special cases</a:t>
            </a:r>
            <a:endParaRPr/>
          </a:p>
          <a:p>
            <a:pPr marL="533400" marR="0" lvl="0" indent="-5334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</a:pPr>
            <a:r>
              <a:rPr lang="en-US" sz="2000" b="0" i="0" u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of substring.</a:t>
            </a:r>
            <a:endParaRPr/>
          </a:p>
        </p:txBody>
      </p:sp>
      <p:sp>
        <p:nvSpPr>
          <p:cNvPr id="288" name="Google Shape;288;p10"/>
          <p:cNvSpPr txBox="1"/>
          <p:nvPr/>
        </p:nvSpPr>
        <p:spPr>
          <a:xfrm>
            <a:off x="7424737" y="6459537"/>
            <a:ext cx="9842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</a:pPr>
            <a:fld id="{00000000-1234-1234-1234-123412341234}" type="slidenum">
              <a:rPr lang="en-US" sz="10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10</a:t>
            </a:fld>
            <a:endParaRPr/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00"/>
          <p:cNvSpPr txBox="1"/>
          <p:nvPr/>
        </p:nvSpPr>
        <p:spPr>
          <a:xfrm>
            <a:off x="7424737" y="6459537"/>
            <a:ext cx="9842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</a:pPr>
            <a:fld id="{00000000-1234-1234-1234-123412341234}" type="slidenum">
              <a:rPr lang="en-US" sz="10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100</a:t>
            </a:fld>
            <a:endParaRPr/>
          </a:p>
        </p:txBody>
      </p:sp>
      <p:sp>
        <p:nvSpPr>
          <p:cNvPr id="981" name="Google Shape;981;p100"/>
          <p:cNvSpPr txBox="1">
            <a:spLocks noGrp="1"/>
          </p:cNvSpPr>
          <p:nvPr>
            <p:ph type="title"/>
          </p:nvPr>
        </p:nvSpPr>
        <p:spPr>
          <a:xfrm>
            <a:off x="822325" y="287337"/>
            <a:ext cx="7543800" cy="1449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10103"/>
              </a:buClr>
              <a:buSzPts val="2000"/>
              <a:buFont typeface="Arial"/>
              <a:buNone/>
            </a:pPr>
            <a:r>
              <a:rPr lang="en-US" sz="2000" b="1" i="0" u="none">
                <a:solidFill>
                  <a:srgbClr val="010103"/>
                </a:solidFill>
                <a:latin typeface="Arial"/>
                <a:ea typeface="Arial"/>
                <a:cs typeface="Arial"/>
                <a:sym typeface="Arial"/>
              </a:rPr>
              <a:t>Construction for L∙L'</a:t>
            </a:r>
            <a:endParaRPr/>
          </a:p>
        </p:txBody>
      </p:sp>
      <p:pic>
        <p:nvPicPr>
          <p:cNvPr id="982" name="Google Shape;982;p100" descr="{a,b}^star even no a's CONCATENATION at least one b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147762" y="2362200"/>
            <a:ext cx="7073900" cy="3724275"/>
          </a:xfrm>
          <a:prstGeom prst="rect">
            <a:avLst/>
          </a:prstGeom>
          <a:noFill/>
          <a:ln>
            <a:noFill/>
          </a:ln>
        </p:spPr>
      </p:pic>
      <p:sp>
        <p:nvSpPr>
          <p:cNvPr id="983" name="Google Shape;983;p100"/>
          <p:cNvSpPr txBox="1"/>
          <p:nvPr/>
        </p:nvSpPr>
        <p:spPr>
          <a:xfrm>
            <a:off x="381000" y="4364037"/>
            <a:ext cx="3048000" cy="17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L’’ = (K,Σ,Δ,s,F)</a:t>
            </a:r>
            <a:br>
              <a:rPr lang="en-US"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 = K</a:t>
            </a:r>
            <a:r>
              <a:rPr lang="en-US" sz="1800" b="0" i="0" u="none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-US"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∪ K</a:t>
            </a:r>
            <a:r>
              <a:rPr lang="en-US" sz="1800" b="0" i="0" u="none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br>
              <a:rPr lang="en-US"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 = s</a:t>
            </a:r>
            <a:r>
              <a:rPr lang="en-US" sz="1800" b="0" i="0" u="none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br>
              <a:rPr lang="en-US"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 = F</a:t>
            </a:r>
            <a:r>
              <a:rPr lang="en-US" sz="1800" b="0" i="0" u="none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br>
              <a:rPr lang="en-US"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Δ = Δ</a:t>
            </a:r>
            <a:r>
              <a:rPr lang="en-US" sz="1800" b="0" i="0" u="none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-US"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∪ Δ</a:t>
            </a:r>
            <a:r>
              <a:rPr lang="en-US" sz="1800" b="0" i="0" u="none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en-US"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∪ F</a:t>
            </a:r>
            <a:r>
              <a:rPr lang="en-US" sz="1800" b="0" i="0" u="none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-US"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X {e} X {s</a:t>
            </a:r>
            <a:r>
              <a:rPr lang="en-US" sz="1800" b="0" i="0" u="none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en-US"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/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Google Shape;988;p101"/>
          <p:cNvSpPr txBox="1"/>
          <p:nvPr/>
        </p:nvSpPr>
        <p:spPr>
          <a:xfrm>
            <a:off x="7424737" y="6459537"/>
            <a:ext cx="9842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</a:pPr>
            <a:fld id="{00000000-1234-1234-1234-123412341234}" type="slidenum">
              <a:rPr lang="en-US" sz="10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101</a:t>
            </a:fld>
            <a:endParaRPr/>
          </a:p>
        </p:txBody>
      </p:sp>
      <p:pic>
        <p:nvPicPr>
          <p:cNvPr id="989" name="Google Shape;989;p101" descr="L^star on at least one b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8200" y="4572000"/>
            <a:ext cx="7670800" cy="1468437"/>
          </a:xfrm>
          <a:prstGeom prst="rect">
            <a:avLst/>
          </a:prstGeom>
          <a:noFill/>
          <a:ln>
            <a:noFill/>
          </a:ln>
        </p:spPr>
      </p:pic>
      <p:sp>
        <p:nvSpPr>
          <p:cNvPr id="990" name="Google Shape;990;p101"/>
          <p:cNvSpPr txBox="1">
            <a:spLocks noGrp="1"/>
          </p:cNvSpPr>
          <p:nvPr>
            <p:ph type="title"/>
          </p:nvPr>
        </p:nvSpPr>
        <p:spPr>
          <a:xfrm>
            <a:off x="822325" y="287337"/>
            <a:ext cx="7543800" cy="1449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4800"/>
              <a:buFont typeface="Calibri"/>
              <a:buNone/>
            </a:pPr>
            <a:r>
              <a:rPr lang="en-US" sz="4800" b="0" i="0" u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b="1" i="0" u="none">
                <a:solidFill>
                  <a:srgbClr val="010103"/>
                </a:solidFill>
                <a:latin typeface="Arial"/>
                <a:ea typeface="Arial"/>
                <a:cs typeface="Arial"/>
                <a:sym typeface="Arial"/>
              </a:rPr>
              <a:t>L* and L'*</a:t>
            </a:r>
            <a:endParaRPr/>
          </a:p>
        </p:txBody>
      </p:sp>
      <p:pic>
        <p:nvPicPr>
          <p:cNvPr id="991" name="Google Shape;991;p101" descr="L^star on even no a's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4">
            <a:alphaModFix/>
          </a:blip>
          <a:srcRect/>
          <a:stretch/>
        </p:blipFill>
        <p:spPr>
          <a:xfrm>
            <a:off x="2057400" y="2411412"/>
            <a:ext cx="6324600" cy="1741487"/>
          </a:xfrm>
          <a:prstGeom prst="rect">
            <a:avLst/>
          </a:prstGeom>
          <a:noFill/>
          <a:ln>
            <a:noFill/>
          </a:ln>
        </p:spPr>
      </p:pic>
      <p:sp>
        <p:nvSpPr>
          <p:cNvPr id="992" name="Google Shape;992;p101"/>
          <p:cNvSpPr txBox="1"/>
          <p:nvPr/>
        </p:nvSpPr>
        <p:spPr>
          <a:xfrm>
            <a:off x="2590800" y="2514600"/>
            <a:ext cx="400050" cy="366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L*</a:t>
            </a:r>
            <a:endParaRPr/>
          </a:p>
        </p:txBody>
      </p:sp>
      <p:sp>
        <p:nvSpPr>
          <p:cNvPr id="993" name="Google Shape;993;p101"/>
          <p:cNvSpPr txBox="1"/>
          <p:nvPr/>
        </p:nvSpPr>
        <p:spPr>
          <a:xfrm>
            <a:off x="2362200" y="4800600"/>
            <a:ext cx="450850" cy="366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L’*</a:t>
            </a:r>
            <a:endParaRPr/>
          </a:p>
        </p:txBody>
      </p:sp>
      <p:sp>
        <p:nvSpPr>
          <p:cNvPr id="994" name="Google Shape;994;p101"/>
          <p:cNvSpPr txBox="1"/>
          <p:nvPr/>
        </p:nvSpPr>
        <p:spPr>
          <a:xfrm>
            <a:off x="1050925" y="722312"/>
            <a:ext cx="184150" cy="366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5" name="Google Shape;995;p101"/>
          <p:cNvSpPr txBox="1"/>
          <p:nvPr/>
        </p:nvSpPr>
        <p:spPr>
          <a:xfrm>
            <a:off x="0" y="3200400"/>
            <a:ext cx="3889375" cy="1465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 = (K, Σ, Δ, s, F)</a:t>
            </a:r>
            <a:br>
              <a:rPr lang="en-US"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 = {s} ∪ K</a:t>
            </a:r>
            <a:r>
              <a:rPr lang="en-US" sz="1800" b="0" i="0" u="none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br>
              <a:rPr lang="en-US"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 = {s} ∪ F</a:t>
            </a:r>
            <a:r>
              <a:rPr lang="en-US" sz="1800" b="0" i="0" u="none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br>
              <a:rPr lang="en-US"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Δ = Δ</a:t>
            </a:r>
            <a:r>
              <a:rPr lang="en-US" sz="1800" b="0" i="0" u="none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-US"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∪ F</a:t>
            </a:r>
            <a:r>
              <a:rPr lang="en-US" sz="1800" b="0" i="0" u="none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-US"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X {e} X {s</a:t>
            </a:r>
            <a:r>
              <a:rPr lang="en-US" sz="1800" b="0" i="0" u="none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-US"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 ∪ {(s, e, s</a:t>
            </a:r>
            <a:r>
              <a:rPr lang="en-US" sz="1800" b="0" i="0" u="none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-US"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)}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Given M</a:t>
            </a:r>
            <a:r>
              <a:rPr lang="en-US" sz="1800" b="0" i="0" u="none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 </a:t>
            </a:r>
            <a:r>
              <a:rPr lang="en-US"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= (K</a:t>
            </a:r>
            <a:r>
              <a:rPr lang="en-US" sz="1800" b="0" i="0" u="none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-US"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Σ, Δ</a:t>
            </a:r>
            <a:r>
              <a:rPr lang="en-US" sz="1800" b="0" i="0" u="none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-US"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s</a:t>
            </a:r>
            <a:r>
              <a:rPr lang="en-US" sz="1800" b="0" i="0" u="none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-US"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F</a:t>
            </a:r>
            <a:r>
              <a:rPr lang="en-US" sz="1800" b="0" i="0" u="none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-US"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/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02"/>
          <p:cNvSpPr txBox="1"/>
          <p:nvPr/>
        </p:nvSpPr>
        <p:spPr>
          <a:xfrm>
            <a:off x="7424737" y="6459537"/>
            <a:ext cx="9842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</a:pPr>
            <a:fld id="{00000000-1234-1234-1234-123412341234}" type="slidenum">
              <a:rPr lang="en-US" sz="10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102</a:t>
            </a:fld>
            <a:endParaRPr/>
          </a:p>
        </p:txBody>
      </p:sp>
      <p:sp>
        <p:nvSpPr>
          <p:cNvPr id="1001" name="Google Shape;1001;p102"/>
          <p:cNvSpPr txBox="1">
            <a:spLocks noGrp="1"/>
          </p:cNvSpPr>
          <p:nvPr>
            <p:ph type="title"/>
          </p:nvPr>
        </p:nvSpPr>
        <p:spPr>
          <a:xfrm>
            <a:off x="822325" y="287337"/>
            <a:ext cx="7543800" cy="1449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10103"/>
              </a:buClr>
              <a:buSzPts val="2000"/>
              <a:buFont typeface="Arial"/>
              <a:buNone/>
            </a:pPr>
            <a:r>
              <a:rPr lang="en-US" sz="2000" b="1" i="0" u="none">
                <a:solidFill>
                  <a:srgbClr val="010103"/>
                </a:solidFill>
                <a:latin typeface="Arial"/>
                <a:ea typeface="Arial"/>
                <a:cs typeface="Arial"/>
                <a:sym typeface="Arial"/>
              </a:rPr>
              <a:t>Complement of L and L'</a:t>
            </a:r>
            <a:endParaRPr/>
          </a:p>
        </p:txBody>
      </p:sp>
      <p:pic>
        <p:nvPicPr>
          <p:cNvPr id="1002" name="Google Shape;1002;p102" descr="{a,b}^star even no of a's (compliment)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676400" y="2286000"/>
            <a:ext cx="5589587" cy="19065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3" name="Google Shape;1003;p102" descr="{a,b}^star at least one b (compliment)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76400" y="4114800"/>
            <a:ext cx="6324600" cy="1893887"/>
          </a:xfrm>
          <a:prstGeom prst="rect">
            <a:avLst/>
          </a:prstGeom>
          <a:noFill/>
          <a:ln>
            <a:noFill/>
          </a:ln>
        </p:spPr>
      </p:pic>
      <p:sp>
        <p:nvSpPr>
          <p:cNvPr id="1004" name="Google Shape;1004;p102"/>
          <p:cNvSpPr txBox="1"/>
          <p:nvPr/>
        </p:nvSpPr>
        <p:spPr>
          <a:xfrm>
            <a:off x="4419600" y="2590800"/>
            <a:ext cx="1924050" cy="366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Complement of L</a:t>
            </a:r>
            <a:endParaRPr/>
          </a:p>
        </p:txBody>
      </p:sp>
      <p:sp>
        <p:nvSpPr>
          <p:cNvPr id="1005" name="Google Shape;1005;p102"/>
          <p:cNvSpPr txBox="1"/>
          <p:nvPr/>
        </p:nvSpPr>
        <p:spPr>
          <a:xfrm>
            <a:off x="3886200" y="5943600"/>
            <a:ext cx="1974850" cy="366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Complement of L’</a:t>
            </a:r>
            <a:endParaRPr/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Google Shape;1010;p103"/>
          <p:cNvSpPr txBox="1"/>
          <p:nvPr/>
        </p:nvSpPr>
        <p:spPr>
          <a:xfrm>
            <a:off x="7424737" y="6459537"/>
            <a:ext cx="9842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</a:pPr>
            <a:fld id="{00000000-1234-1234-1234-123412341234}" type="slidenum">
              <a:rPr lang="en-US" sz="10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103</a:t>
            </a:fld>
            <a:endParaRPr/>
          </a:p>
        </p:txBody>
      </p:sp>
      <p:sp>
        <p:nvSpPr>
          <p:cNvPr id="1011" name="Google Shape;1011;p103"/>
          <p:cNvSpPr txBox="1">
            <a:spLocks noGrp="1"/>
          </p:cNvSpPr>
          <p:nvPr>
            <p:ph type="title"/>
          </p:nvPr>
        </p:nvSpPr>
        <p:spPr>
          <a:xfrm>
            <a:off x="822325" y="287337"/>
            <a:ext cx="7543800" cy="1449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10103"/>
              </a:buClr>
              <a:buSzPts val="2000"/>
              <a:buFont typeface="Arial"/>
              <a:buNone/>
            </a:pPr>
            <a:r>
              <a:rPr lang="en-US" sz="2000" b="1" i="0" u="none">
                <a:solidFill>
                  <a:srgbClr val="010103"/>
                </a:solidFill>
                <a:latin typeface="Arial"/>
                <a:ea typeface="Arial"/>
                <a:cs typeface="Arial"/>
                <a:sym typeface="Arial"/>
              </a:rPr>
              <a:t>General Construction for Complement</a:t>
            </a:r>
            <a:endParaRPr/>
          </a:p>
        </p:txBody>
      </p:sp>
      <p:sp>
        <p:nvSpPr>
          <p:cNvPr id="1012" name="Google Shape;1012;p103"/>
          <p:cNvSpPr txBox="1"/>
          <p:nvPr/>
        </p:nvSpPr>
        <p:spPr>
          <a:xfrm>
            <a:off x="1295400" y="2667000"/>
            <a:ext cx="7620000" cy="3414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DFA M = (K, Σ, δ, s, F)</a:t>
            </a:r>
            <a:br>
              <a:rPr lang="en-US"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 = K</a:t>
            </a:r>
            <a:r>
              <a:rPr lang="en-US" sz="1800" b="0" i="0" u="none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br>
              <a:rPr lang="en-US"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 = s</a:t>
            </a:r>
            <a:r>
              <a:rPr lang="en-US" sz="1800" b="0" i="0" u="none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br>
              <a:rPr lang="en-US"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 = K  - F</a:t>
            </a:r>
            <a:r>
              <a:rPr lang="en-US" sz="1800" b="0" i="0" u="none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br>
              <a:rPr lang="en-US"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δ = δ</a:t>
            </a:r>
            <a:r>
              <a:rPr lang="en-US" sz="1800" b="0" i="0" u="none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L(M) = Complement of L(M</a:t>
            </a:r>
            <a:r>
              <a:rPr lang="en-US" sz="1800" b="0" i="0" u="none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-US"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DFA M</a:t>
            </a:r>
            <a:r>
              <a:rPr lang="en-US" sz="1800" b="0" i="0" u="none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-US"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= (K</a:t>
            </a:r>
            <a:r>
              <a:rPr lang="en-US" sz="1800" b="0" i="0" u="none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-US"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Σ, δ</a:t>
            </a:r>
            <a:r>
              <a:rPr lang="en-US" sz="1800" b="0" i="0" u="none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-US"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s</a:t>
            </a:r>
            <a:r>
              <a:rPr lang="en-US" sz="1800" b="0" i="0" u="none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-US"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F</a:t>
            </a:r>
            <a:r>
              <a:rPr lang="en-US" sz="1800" b="0" i="0" u="none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-US"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0066FF"/>
              </a:buClr>
              <a:buSzPts val="1800"/>
              <a:buFont typeface="Arial"/>
              <a:buNone/>
            </a:pPr>
            <a:r>
              <a:rPr lang="en-US" sz="1800" b="0" i="0" u="none">
                <a:solidFill>
                  <a:srgbClr val="0066FF"/>
                </a:solidFill>
                <a:latin typeface="Arial"/>
                <a:ea typeface="Arial"/>
                <a:cs typeface="Arial"/>
                <a:sym typeface="Arial"/>
              </a:rPr>
              <a:t>Exercise</a:t>
            </a:r>
            <a:r>
              <a:rPr lang="en-US"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Will this construction work for NFAs?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    Explain your answer.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Google Shape;1017;p104"/>
          <p:cNvSpPr txBox="1"/>
          <p:nvPr/>
        </p:nvSpPr>
        <p:spPr>
          <a:xfrm>
            <a:off x="7424737" y="6459537"/>
            <a:ext cx="9842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</a:pPr>
            <a:fld id="{00000000-1234-1234-1234-123412341234}" type="slidenum">
              <a:rPr lang="en-US" sz="10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104</a:t>
            </a:fld>
            <a:endParaRPr/>
          </a:p>
        </p:txBody>
      </p:sp>
      <p:sp>
        <p:nvSpPr>
          <p:cNvPr id="1018" name="Google Shape;1018;p104"/>
          <p:cNvSpPr txBox="1">
            <a:spLocks noGrp="1"/>
          </p:cNvSpPr>
          <p:nvPr>
            <p:ph type="body" idx="1"/>
          </p:nvPr>
        </p:nvSpPr>
        <p:spPr>
          <a:xfrm>
            <a:off x="822325" y="1846262"/>
            <a:ext cx="7543800" cy="4022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0487" lvl="0" indent="-127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 "/>
            </a:pPr>
            <a:r>
              <a:rPr lang="en-US" sz="2000" b="0" i="0" u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Regular expressions generate exactly the class of regular languages.</a:t>
            </a:r>
            <a:endParaRPr/>
          </a:p>
          <a:p>
            <a:pPr marL="90487" lvl="0" indent="-1270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 "/>
            </a:pPr>
            <a:r>
              <a:rPr lang="en-US" sz="2000" b="0" i="0" u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Theorem: </a:t>
            </a:r>
            <a:endParaRPr/>
          </a:p>
          <a:p>
            <a:pPr marL="382587" lvl="1" indent="-18256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</a:pPr>
            <a:r>
              <a:rPr lang="en-US" sz="1800" b="0" i="0" u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(a) For every regular expression there is an equivalent NFA</a:t>
            </a:r>
            <a:endParaRPr/>
          </a:p>
          <a:p>
            <a:pPr marL="382587" lvl="1" indent="-182561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</a:pPr>
            <a:r>
              <a:rPr lang="en-US" sz="1800" b="0" i="0" u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(b) For every DFA there is an equivalent regular expression. </a:t>
            </a:r>
            <a:endParaRPr/>
          </a:p>
          <a:p>
            <a:pPr marL="90487" lvl="0" indent="-1270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 "/>
            </a:pPr>
            <a:r>
              <a:rPr lang="en-US" sz="2000" b="0" i="0" u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Proof of (a):</a:t>
            </a:r>
            <a:endParaRPr/>
          </a:p>
          <a:p>
            <a:pPr marL="382587" lvl="1" indent="-18256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</a:pPr>
            <a:r>
              <a:rPr lang="en-US" sz="1800" b="0" i="0" u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For </a:t>
            </a:r>
            <a:r>
              <a:rPr lang="en-US" sz="1800" b="0" i="0" u="none">
                <a:solidFill>
                  <a:srgbClr val="3333FF"/>
                </a:solidFill>
                <a:latin typeface="Calibri"/>
                <a:ea typeface="Calibri"/>
                <a:cs typeface="Calibri"/>
                <a:sym typeface="Calibri"/>
              </a:rPr>
              <a:t>φ</a:t>
            </a:r>
            <a:r>
              <a:rPr lang="en-US" sz="1800" b="0" i="0" u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, the NFA is: </a:t>
            </a:r>
            <a:endParaRPr/>
          </a:p>
          <a:p>
            <a:pPr marL="382587" lvl="1" indent="-68261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</a:pPr>
            <a:endParaRPr sz="1800" b="0" i="0" u="none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82587" lvl="1" indent="-182561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</a:pPr>
            <a:r>
              <a:rPr lang="en-US" sz="1800" b="0" i="0" u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For </a:t>
            </a:r>
            <a:r>
              <a:rPr lang="en-US" sz="1800" b="0" i="0" u="none">
                <a:solidFill>
                  <a:srgbClr val="3333FF"/>
                </a:solidFill>
                <a:latin typeface="Calibri"/>
                <a:ea typeface="Calibri"/>
                <a:cs typeface="Calibri"/>
                <a:sym typeface="Calibri"/>
              </a:rPr>
              <a:t>σ</a:t>
            </a:r>
            <a:r>
              <a:rPr lang="en-US" sz="1800" b="0" i="0" u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, the NFA is: </a:t>
            </a:r>
            <a:endParaRPr/>
          </a:p>
          <a:p>
            <a:pPr marL="382587" lvl="1" indent="-68261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</a:pPr>
            <a:endParaRPr sz="1800" b="0" i="0" u="none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82587" lvl="1" indent="-182561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</a:pPr>
            <a:r>
              <a:rPr lang="en-US" sz="1800" b="0" i="0" u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For composite regular expressions: use closure under </a:t>
            </a:r>
            <a:r>
              <a:rPr lang="en-US" sz="1800" b="0" i="0" u="none">
                <a:solidFill>
                  <a:srgbClr val="3333FF"/>
                </a:solidFill>
                <a:latin typeface="Calibri"/>
                <a:ea typeface="Calibri"/>
                <a:cs typeface="Calibri"/>
                <a:sym typeface="Calibri"/>
              </a:rPr>
              <a:t>∪</a:t>
            </a:r>
            <a:r>
              <a:rPr lang="en-US" sz="1800" b="0" i="0" u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800" b="0" i="0" u="none">
                <a:solidFill>
                  <a:srgbClr val="3333FF"/>
                </a:solidFill>
                <a:latin typeface="Calibri"/>
                <a:ea typeface="Calibri"/>
                <a:cs typeface="Calibri"/>
                <a:sym typeface="Calibri"/>
              </a:rPr>
              <a:t>∙</a:t>
            </a:r>
            <a:r>
              <a:rPr lang="en-US" sz="1800" b="0" i="0" u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 and </a:t>
            </a:r>
            <a:r>
              <a:rPr lang="en-US" sz="1800" b="0" i="0" u="none">
                <a:solidFill>
                  <a:srgbClr val="3333FF"/>
                </a:solidFill>
                <a:latin typeface="Calibri"/>
                <a:ea typeface="Calibri"/>
                <a:cs typeface="Calibri"/>
                <a:sym typeface="Calibri"/>
              </a:rPr>
              <a:t>*</a:t>
            </a:r>
            <a:endParaRPr/>
          </a:p>
        </p:txBody>
      </p:sp>
      <p:sp>
        <p:nvSpPr>
          <p:cNvPr id="1019" name="Google Shape;1019;p104"/>
          <p:cNvSpPr txBox="1">
            <a:spLocks noGrp="1"/>
          </p:cNvSpPr>
          <p:nvPr>
            <p:ph type="title"/>
          </p:nvPr>
        </p:nvSpPr>
        <p:spPr>
          <a:xfrm>
            <a:off x="822325" y="287337"/>
            <a:ext cx="7543800" cy="1449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10103"/>
              </a:buClr>
              <a:buSzPts val="2000"/>
              <a:buFont typeface="Arial"/>
              <a:buNone/>
            </a:pPr>
            <a:r>
              <a:rPr lang="en-US" sz="2000" b="1" i="0" u="none">
                <a:solidFill>
                  <a:srgbClr val="010103"/>
                </a:solidFill>
                <a:latin typeface="Arial"/>
                <a:ea typeface="Arial"/>
                <a:cs typeface="Arial"/>
                <a:sym typeface="Arial"/>
              </a:rPr>
              <a:t>Regular expressions versus FA's</a:t>
            </a:r>
            <a:endParaRPr/>
          </a:p>
        </p:txBody>
      </p:sp>
      <p:pic>
        <p:nvPicPr>
          <p:cNvPr id="1020" name="Google Shape;1020;p104" descr="oneStateNFA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05337" y="4195762"/>
            <a:ext cx="812800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1" name="Google Shape;1021;p104" descr="Two state NFA with sigma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352800" y="5595937"/>
            <a:ext cx="2794000" cy="59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01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0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0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1026;p105"/>
          <p:cNvSpPr txBox="1"/>
          <p:nvPr/>
        </p:nvSpPr>
        <p:spPr>
          <a:xfrm>
            <a:off x="7424737" y="6459537"/>
            <a:ext cx="9842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</a:pPr>
            <a:fld id="{00000000-1234-1234-1234-123412341234}" type="slidenum">
              <a:rPr lang="en-US" sz="10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105</a:t>
            </a:fld>
            <a:endParaRPr/>
          </a:p>
        </p:txBody>
      </p:sp>
      <p:sp>
        <p:nvSpPr>
          <p:cNvPr id="1027" name="Google Shape;1027;p105"/>
          <p:cNvSpPr txBox="1">
            <a:spLocks noGrp="1"/>
          </p:cNvSpPr>
          <p:nvPr>
            <p:ph type="title"/>
          </p:nvPr>
        </p:nvSpPr>
        <p:spPr>
          <a:xfrm>
            <a:off x="822325" y="287337"/>
            <a:ext cx="7543800" cy="1449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10103"/>
              </a:buClr>
              <a:buSzPts val="2000"/>
              <a:buFont typeface="Arial"/>
              <a:buNone/>
            </a:pPr>
            <a:r>
              <a:rPr lang="en-US" sz="2000" b="1" i="0" u="none">
                <a:solidFill>
                  <a:srgbClr val="010103"/>
                </a:solidFill>
                <a:latin typeface="Arial"/>
                <a:ea typeface="Arial"/>
                <a:cs typeface="Arial"/>
                <a:sym typeface="Arial"/>
              </a:rPr>
              <a:t>Parse Tree for (a U b)* ∙ b</a:t>
            </a:r>
            <a:endParaRPr/>
          </a:p>
        </p:txBody>
      </p:sp>
      <p:grpSp>
        <p:nvGrpSpPr>
          <p:cNvPr id="1028" name="Google Shape;1028;p105"/>
          <p:cNvGrpSpPr/>
          <p:nvPr/>
        </p:nvGrpSpPr>
        <p:grpSpPr>
          <a:xfrm>
            <a:off x="3810000" y="3505200"/>
            <a:ext cx="685800" cy="381000"/>
            <a:chOff x="2400" y="2208"/>
            <a:chExt cx="432" cy="240"/>
          </a:xfrm>
        </p:grpSpPr>
        <p:cxnSp>
          <p:nvCxnSpPr>
            <p:cNvPr id="1029" name="Google Shape;1029;p105"/>
            <p:cNvCxnSpPr/>
            <p:nvPr/>
          </p:nvCxnSpPr>
          <p:spPr>
            <a:xfrm flipH="1">
              <a:off x="2400" y="2208"/>
              <a:ext cx="192" cy="24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triangle" w="med" len="med"/>
            </a:ln>
          </p:spPr>
        </p:cxnSp>
        <p:cxnSp>
          <p:nvCxnSpPr>
            <p:cNvPr id="1030" name="Google Shape;1030;p105"/>
            <p:cNvCxnSpPr/>
            <p:nvPr/>
          </p:nvCxnSpPr>
          <p:spPr>
            <a:xfrm>
              <a:off x="2640" y="2208"/>
              <a:ext cx="192" cy="24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triangle" w="med" len="med"/>
            </a:ln>
          </p:spPr>
        </p:cxnSp>
      </p:grpSp>
      <p:grpSp>
        <p:nvGrpSpPr>
          <p:cNvPr id="1031" name="Google Shape;1031;p105"/>
          <p:cNvGrpSpPr/>
          <p:nvPr/>
        </p:nvGrpSpPr>
        <p:grpSpPr>
          <a:xfrm>
            <a:off x="3886200" y="2971800"/>
            <a:ext cx="533400" cy="533400"/>
            <a:chOff x="2448" y="1872"/>
            <a:chExt cx="336" cy="336"/>
          </a:xfrm>
        </p:grpSpPr>
        <p:sp>
          <p:nvSpPr>
            <p:cNvPr id="1032" name="Google Shape;1032;p105"/>
            <p:cNvSpPr/>
            <p:nvPr/>
          </p:nvSpPr>
          <p:spPr>
            <a:xfrm>
              <a:off x="2448" y="1872"/>
              <a:ext cx="336" cy="336"/>
            </a:xfrm>
            <a:prstGeom prst="ellipse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3" name="Google Shape;1033;p105"/>
            <p:cNvSpPr txBox="1"/>
            <p:nvPr/>
          </p:nvSpPr>
          <p:spPr>
            <a:xfrm>
              <a:off x="2524" y="1920"/>
              <a:ext cx="222" cy="2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rPr lang="en-US" sz="1800" b="0" i="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∙ </a:t>
              </a:r>
              <a:endParaRPr/>
            </a:p>
          </p:txBody>
        </p:sp>
      </p:grpSp>
      <p:grpSp>
        <p:nvGrpSpPr>
          <p:cNvPr id="1034" name="Google Shape;1034;p105"/>
          <p:cNvGrpSpPr/>
          <p:nvPr/>
        </p:nvGrpSpPr>
        <p:grpSpPr>
          <a:xfrm>
            <a:off x="4343400" y="3886200"/>
            <a:ext cx="533400" cy="533400"/>
            <a:chOff x="2736" y="2448"/>
            <a:chExt cx="336" cy="336"/>
          </a:xfrm>
        </p:grpSpPr>
        <p:sp>
          <p:nvSpPr>
            <p:cNvPr id="1035" name="Google Shape;1035;p105"/>
            <p:cNvSpPr/>
            <p:nvPr/>
          </p:nvSpPr>
          <p:spPr>
            <a:xfrm>
              <a:off x="2736" y="2448"/>
              <a:ext cx="336" cy="336"/>
            </a:xfrm>
            <a:prstGeom prst="ellipse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6" name="Google Shape;1036;p105"/>
            <p:cNvSpPr txBox="1"/>
            <p:nvPr/>
          </p:nvSpPr>
          <p:spPr>
            <a:xfrm>
              <a:off x="2812" y="2496"/>
              <a:ext cx="236" cy="2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rPr lang="en-US" sz="1800" b="0" i="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b </a:t>
              </a:r>
              <a:endParaRPr/>
            </a:p>
          </p:txBody>
        </p:sp>
      </p:grpSp>
      <p:grpSp>
        <p:nvGrpSpPr>
          <p:cNvPr id="1037" name="Google Shape;1037;p105"/>
          <p:cNvGrpSpPr/>
          <p:nvPr/>
        </p:nvGrpSpPr>
        <p:grpSpPr>
          <a:xfrm>
            <a:off x="3429000" y="3886200"/>
            <a:ext cx="533400" cy="533400"/>
            <a:chOff x="2160" y="2448"/>
            <a:chExt cx="336" cy="336"/>
          </a:xfrm>
        </p:grpSpPr>
        <p:sp>
          <p:nvSpPr>
            <p:cNvPr id="1038" name="Google Shape;1038;p105"/>
            <p:cNvSpPr/>
            <p:nvPr/>
          </p:nvSpPr>
          <p:spPr>
            <a:xfrm>
              <a:off x="2160" y="2448"/>
              <a:ext cx="336" cy="336"/>
            </a:xfrm>
            <a:prstGeom prst="ellipse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9" name="Google Shape;1039;p105"/>
            <p:cNvSpPr txBox="1"/>
            <p:nvPr/>
          </p:nvSpPr>
          <p:spPr>
            <a:xfrm>
              <a:off x="2256" y="2544"/>
              <a:ext cx="172" cy="2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rPr lang="en-US" sz="1800" b="0" i="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*</a:t>
              </a:r>
              <a:endParaRPr/>
            </a:p>
          </p:txBody>
        </p:sp>
      </p:grpSp>
      <p:cxnSp>
        <p:nvCxnSpPr>
          <p:cNvPr id="1040" name="Google Shape;1040;p105"/>
          <p:cNvCxnSpPr/>
          <p:nvPr/>
        </p:nvCxnSpPr>
        <p:spPr>
          <a:xfrm flipH="1">
            <a:off x="3276600" y="4419600"/>
            <a:ext cx="304800" cy="381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med" len="med"/>
            <a:tailEnd type="triangle" w="med" len="med"/>
          </a:ln>
        </p:spPr>
      </p:cxnSp>
      <p:grpSp>
        <p:nvGrpSpPr>
          <p:cNvPr id="1041" name="Google Shape;1041;p105"/>
          <p:cNvGrpSpPr/>
          <p:nvPr/>
        </p:nvGrpSpPr>
        <p:grpSpPr>
          <a:xfrm>
            <a:off x="2895600" y="4800600"/>
            <a:ext cx="533400" cy="533400"/>
            <a:chOff x="1824" y="3024"/>
            <a:chExt cx="336" cy="336"/>
          </a:xfrm>
        </p:grpSpPr>
        <p:sp>
          <p:nvSpPr>
            <p:cNvPr id="1042" name="Google Shape;1042;p105"/>
            <p:cNvSpPr/>
            <p:nvPr/>
          </p:nvSpPr>
          <p:spPr>
            <a:xfrm>
              <a:off x="1824" y="3024"/>
              <a:ext cx="336" cy="336"/>
            </a:xfrm>
            <a:prstGeom prst="ellipse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3" name="Google Shape;1043;p105"/>
            <p:cNvSpPr txBox="1"/>
            <p:nvPr/>
          </p:nvSpPr>
          <p:spPr>
            <a:xfrm>
              <a:off x="1900" y="3072"/>
              <a:ext cx="260" cy="2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rPr lang="en-US" sz="1800" b="0" i="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U </a:t>
              </a:r>
              <a:endParaRPr/>
            </a:p>
          </p:txBody>
        </p:sp>
      </p:grpSp>
      <p:grpSp>
        <p:nvGrpSpPr>
          <p:cNvPr id="1044" name="Google Shape;1044;p105"/>
          <p:cNvGrpSpPr/>
          <p:nvPr/>
        </p:nvGrpSpPr>
        <p:grpSpPr>
          <a:xfrm>
            <a:off x="2438400" y="5715000"/>
            <a:ext cx="533400" cy="533400"/>
            <a:chOff x="1536" y="3600"/>
            <a:chExt cx="336" cy="336"/>
          </a:xfrm>
        </p:grpSpPr>
        <p:sp>
          <p:nvSpPr>
            <p:cNvPr id="1045" name="Google Shape;1045;p105"/>
            <p:cNvSpPr/>
            <p:nvPr/>
          </p:nvSpPr>
          <p:spPr>
            <a:xfrm>
              <a:off x="1536" y="3600"/>
              <a:ext cx="336" cy="336"/>
            </a:xfrm>
            <a:prstGeom prst="ellipse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6" name="Google Shape;1046;p105"/>
            <p:cNvSpPr txBox="1"/>
            <p:nvPr/>
          </p:nvSpPr>
          <p:spPr>
            <a:xfrm>
              <a:off x="1612" y="3648"/>
              <a:ext cx="236" cy="2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rPr lang="en-US" sz="1800" b="0" i="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 </a:t>
              </a:r>
              <a:endParaRPr/>
            </a:p>
          </p:txBody>
        </p:sp>
      </p:grpSp>
      <p:grpSp>
        <p:nvGrpSpPr>
          <p:cNvPr id="1047" name="Google Shape;1047;p105"/>
          <p:cNvGrpSpPr/>
          <p:nvPr/>
        </p:nvGrpSpPr>
        <p:grpSpPr>
          <a:xfrm>
            <a:off x="2819400" y="5334000"/>
            <a:ext cx="685800" cy="381000"/>
            <a:chOff x="1776" y="3360"/>
            <a:chExt cx="432" cy="240"/>
          </a:xfrm>
        </p:grpSpPr>
        <p:cxnSp>
          <p:nvCxnSpPr>
            <p:cNvPr id="1048" name="Google Shape;1048;p105"/>
            <p:cNvCxnSpPr/>
            <p:nvPr/>
          </p:nvCxnSpPr>
          <p:spPr>
            <a:xfrm flipH="1">
              <a:off x="1776" y="3360"/>
              <a:ext cx="192" cy="24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triangle" w="med" len="med"/>
            </a:ln>
          </p:spPr>
        </p:cxnSp>
        <p:cxnSp>
          <p:nvCxnSpPr>
            <p:cNvPr id="1049" name="Google Shape;1049;p105"/>
            <p:cNvCxnSpPr/>
            <p:nvPr/>
          </p:nvCxnSpPr>
          <p:spPr>
            <a:xfrm>
              <a:off x="2016" y="3360"/>
              <a:ext cx="192" cy="24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triangle" w="med" len="med"/>
            </a:ln>
          </p:spPr>
        </p:cxnSp>
      </p:grpSp>
      <p:grpSp>
        <p:nvGrpSpPr>
          <p:cNvPr id="1050" name="Google Shape;1050;p105"/>
          <p:cNvGrpSpPr/>
          <p:nvPr/>
        </p:nvGrpSpPr>
        <p:grpSpPr>
          <a:xfrm>
            <a:off x="3352800" y="5715000"/>
            <a:ext cx="533400" cy="533400"/>
            <a:chOff x="2112" y="3600"/>
            <a:chExt cx="336" cy="336"/>
          </a:xfrm>
        </p:grpSpPr>
        <p:sp>
          <p:nvSpPr>
            <p:cNvPr id="1051" name="Google Shape;1051;p105"/>
            <p:cNvSpPr/>
            <p:nvPr/>
          </p:nvSpPr>
          <p:spPr>
            <a:xfrm>
              <a:off x="2112" y="3600"/>
              <a:ext cx="336" cy="336"/>
            </a:xfrm>
            <a:prstGeom prst="ellipse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2" name="Google Shape;1052;p105"/>
            <p:cNvSpPr txBox="1"/>
            <p:nvPr/>
          </p:nvSpPr>
          <p:spPr>
            <a:xfrm>
              <a:off x="2196" y="3648"/>
              <a:ext cx="196" cy="2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rPr lang="en-US" sz="1800" b="0" i="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b</a:t>
              </a: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06"/>
          <p:cNvSpPr txBox="1"/>
          <p:nvPr/>
        </p:nvSpPr>
        <p:spPr>
          <a:xfrm>
            <a:off x="7424737" y="6459537"/>
            <a:ext cx="9842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</a:pPr>
            <a:fld id="{00000000-1234-1234-1234-123412341234}" type="slidenum">
              <a:rPr lang="en-US" sz="10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106</a:t>
            </a:fld>
            <a:endParaRPr/>
          </a:p>
        </p:txBody>
      </p:sp>
      <p:sp>
        <p:nvSpPr>
          <p:cNvPr id="1058" name="Google Shape;1058;p106"/>
          <p:cNvSpPr txBox="1">
            <a:spLocks noGrp="1"/>
          </p:cNvSpPr>
          <p:nvPr>
            <p:ph type="title"/>
          </p:nvPr>
        </p:nvSpPr>
        <p:spPr>
          <a:xfrm>
            <a:off x="822325" y="287337"/>
            <a:ext cx="7543800" cy="1449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10103"/>
              </a:buClr>
              <a:buSzPts val="2000"/>
              <a:buFont typeface="Arial"/>
              <a:buNone/>
            </a:pPr>
            <a:r>
              <a:rPr lang="en-US" sz="2000" b="1" i="0" u="none">
                <a:solidFill>
                  <a:srgbClr val="010103"/>
                </a:solidFill>
                <a:latin typeface="Arial"/>
                <a:ea typeface="Arial"/>
                <a:cs typeface="Arial"/>
                <a:sym typeface="Arial"/>
              </a:rPr>
              <a:t>Example: NFA for (a U b)*b</a:t>
            </a:r>
            <a:endParaRPr/>
          </a:p>
        </p:txBody>
      </p:sp>
      <p:grpSp>
        <p:nvGrpSpPr>
          <p:cNvPr id="1059" name="Google Shape;1059;p106"/>
          <p:cNvGrpSpPr/>
          <p:nvPr/>
        </p:nvGrpSpPr>
        <p:grpSpPr>
          <a:xfrm>
            <a:off x="2133600" y="2514600"/>
            <a:ext cx="4038600" cy="825500"/>
            <a:chOff x="1344" y="1584"/>
            <a:chExt cx="2544" cy="520"/>
          </a:xfrm>
        </p:grpSpPr>
        <p:pic>
          <p:nvPicPr>
            <p:cNvPr id="1060" name="Google Shape;1060;p106" descr="a alone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20" y="1584"/>
              <a:ext cx="1968" cy="5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61" name="Google Shape;1061;p106"/>
            <p:cNvSpPr txBox="1"/>
            <p:nvPr/>
          </p:nvSpPr>
          <p:spPr>
            <a:xfrm>
              <a:off x="1344" y="1728"/>
              <a:ext cx="196" cy="2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333FF"/>
                </a:buClr>
                <a:buSzPts val="1800"/>
                <a:buFont typeface="Arial"/>
                <a:buNone/>
              </a:pPr>
              <a:r>
                <a:rPr lang="en-US" sz="1800" b="0" i="0" u="none">
                  <a:solidFill>
                    <a:srgbClr val="3333FF"/>
                  </a:solidFill>
                  <a:latin typeface="Arial"/>
                  <a:ea typeface="Arial"/>
                  <a:cs typeface="Arial"/>
                  <a:sym typeface="Arial"/>
                </a:rPr>
                <a:t>a</a:t>
              </a:r>
              <a:endParaRPr/>
            </a:p>
          </p:txBody>
        </p:sp>
      </p:grpSp>
      <p:grpSp>
        <p:nvGrpSpPr>
          <p:cNvPr id="1062" name="Google Shape;1062;p106"/>
          <p:cNvGrpSpPr/>
          <p:nvPr/>
        </p:nvGrpSpPr>
        <p:grpSpPr>
          <a:xfrm>
            <a:off x="2133600" y="3429000"/>
            <a:ext cx="4038600" cy="850900"/>
            <a:chOff x="1344" y="2160"/>
            <a:chExt cx="2544" cy="536"/>
          </a:xfrm>
        </p:grpSpPr>
        <p:pic>
          <p:nvPicPr>
            <p:cNvPr id="1063" name="Google Shape;1063;p106" descr="b alone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920" y="2160"/>
              <a:ext cx="1968" cy="53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64" name="Google Shape;1064;p106"/>
            <p:cNvSpPr txBox="1"/>
            <p:nvPr/>
          </p:nvSpPr>
          <p:spPr>
            <a:xfrm>
              <a:off x="1344" y="2304"/>
              <a:ext cx="196" cy="2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333FF"/>
                </a:buClr>
                <a:buSzPts val="1800"/>
                <a:buFont typeface="Arial"/>
                <a:buNone/>
              </a:pPr>
              <a:r>
                <a:rPr lang="en-US" sz="1800" b="0" i="0" u="none">
                  <a:solidFill>
                    <a:srgbClr val="3333FF"/>
                  </a:solidFill>
                  <a:latin typeface="Arial"/>
                  <a:ea typeface="Arial"/>
                  <a:cs typeface="Arial"/>
                  <a:sym typeface="Arial"/>
                </a:rPr>
                <a:t>b</a:t>
              </a:r>
              <a:endParaRPr/>
            </a:p>
          </p:txBody>
        </p:sp>
      </p:grpSp>
      <p:grpSp>
        <p:nvGrpSpPr>
          <p:cNvPr id="1065" name="Google Shape;1065;p106"/>
          <p:cNvGrpSpPr/>
          <p:nvPr/>
        </p:nvGrpSpPr>
        <p:grpSpPr>
          <a:xfrm>
            <a:off x="692150" y="4495800"/>
            <a:ext cx="5480050" cy="1820862"/>
            <a:chOff x="436" y="2832"/>
            <a:chExt cx="3452" cy="1147"/>
          </a:xfrm>
        </p:grpSpPr>
        <p:pic>
          <p:nvPicPr>
            <p:cNvPr id="1066" name="Google Shape;1066;p106" descr="aUb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912" y="2832"/>
              <a:ext cx="2976" cy="114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67" name="Google Shape;1067;p106"/>
            <p:cNvSpPr txBox="1"/>
            <p:nvPr/>
          </p:nvSpPr>
          <p:spPr>
            <a:xfrm>
              <a:off x="436" y="3312"/>
              <a:ext cx="380" cy="2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333FF"/>
                </a:buClr>
                <a:buSzPts val="1800"/>
                <a:buFont typeface="Arial"/>
                <a:buNone/>
              </a:pPr>
              <a:r>
                <a:rPr lang="en-US" sz="1800" b="0" i="0" u="none">
                  <a:solidFill>
                    <a:srgbClr val="3333FF"/>
                  </a:solidFill>
                  <a:latin typeface="Arial"/>
                  <a:ea typeface="Arial"/>
                  <a:cs typeface="Arial"/>
                  <a:sym typeface="Arial"/>
                </a:rPr>
                <a:t>aUb</a:t>
              </a:r>
              <a:endParaRPr/>
            </a:p>
          </p:txBody>
        </p:sp>
      </p:grp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p107"/>
          <p:cNvSpPr txBox="1"/>
          <p:nvPr/>
        </p:nvSpPr>
        <p:spPr>
          <a:xfrm>
            <a:off x="7424737" y="6459537"/>
            <a:ext cx="9842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</a:pPr>
            <a:fld id="{00000000-1234-1234-1234-123412341234}" type="slidenum">
              <a:rPr lang="en-US" sz="10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107</a:t>
            </a:fld>
            <a:endParaRPr/>
          </a:p>
        </p:txBody>
      </p:sp>
      <p:sp>
        <p:nvSpPr>
          <p:cNvPr id="1073" name="Google Shape;1073;p107"/>
          <p:cNvSpPr txBox="1">
            <a:spLocks noGrp="1"/>
          </p:cNvSpPr>
          <p:nvPr>
            <p:ph type="title"/>
          </p:nvPr>
        </p:nvSpPr>
        <p:spPr>
          <a:xfrm>
            <a:off x="822325" y="287337"/>
            <a:ext cx="7543800" cy="1449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10103"/>
              </a:buClr>
              <a:buSzPts val="2000"/>
              <a:buFont typeface="Arial"/>
              <a:buNone/>
            </a:pPr>
            <a:r>
              <a:rPr lang="en-US" sz="2000" b="1" i="0" u="none">
                <a:solidFill>
                  <a:srgbClr val="010103"/>
                </a:solidFill>
                <a:latin typeface="Arial"/>
                <a:ea typeface="Arial"/>
                <a:cs typeface="Arial"/>
                <a:sym typeface="Arial"/>
              </a:rPr>
              <a:t>Example (contd.) : NFA for (a U b)*b</a:t>
            </a:r>
            <a:endParaRPr/>
          </a:p>
        </p:txBody>
      </p:sp>
      <p:pic>
        <p:nvPicPr>
          <p:cNvPr id="1074" name="Google Shape;1074;p107" descr="aUb^star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3048000" y="2514600"/>
            <a:ext cx="3327400" cy="34163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5" name="Google Shape;1075;p107"/>
          <p:cNvSpPr txBox="1"/>
          <p:nvPr/>
        </p:nvSpPr>
        <p:spPr>
          <a:xfrm>
            <a:off x="1600200" y="4038600"/>
            <a:ext cx="844550" cy="366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FF"/>
              </a:buClr>
              <a:buSzPts val="1800"/>
              <a:buFont typeface="Arial"/>
              <a:buNone/>
            </a:pPr>
            <a:r>
              <a:rPr lang="en-US" sz="1800" b="0" i="0" u="none">
                <a:solidFill>
                  <a:srgbClr val="3333FF"/>
                </a:solidFill>
                <a:latin typeface="Arial"/>
                <a:ea typeface="Arial"/>
                <a:cs typeface="Arial"/>
                <a:sym typeface="Arial"/>
              </a:rPr>
              <a:t>(aUb)*</a:t>
            </a:r>
            <a:endParaRPr/>
          </a:p>
        </p:txBody>
      </p:sp>
      <p:cxnSp>
        <p:nvCxnSpPr>
          <p:cNvPr id="1076" name="Google Shape;1076;p107"/>
          <p:cNvCxnSpPr/>
          <p:nvPr/>
        </p:nvCxnSpPr>
        <p:spPr>
          <a:xfrm rot="10800000" flipH="1">
            <a:off x="5105400" y="2971800"/>
            <a:ext cx="838200" cy="10668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1077" name="Google Shape;1077;p107"/>
          <p:cNvCxnSpPr/>
          <p:nvPr/>
        </p:nvCxnSpPr>
        <p:spPr>
          <a:xfrm rot="10800000">
            <a:off x="5029200" y="4495800"/>
            <a:ext cx="762000" cy="9906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1078" name="Google Shape;1078;p107"/>
          <p:cNvCxnSpPr/>
          <p:nvPr/>
        </p:nvCxnSpPr>
        <p:spPr>
          <a:xfrm>
            <a:off x="3886200" y="4191000"/>
            <a:ext cx="685800" cy="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</p:spPr>
      </p:cxnSp>
      <p:sp>
        <p:nvSpPr>
          <p:cNvPr id="1079" name="Google Shape;1079;p107"/>
          <p:cNvSpPr/>
          <p:nvPr/>
        </p:nvSpPr>
        <p:spPr>
          <a:xfrm>
            <a:off x="3352800" y="3962400"/>
            <a:ext cx="533400" cy="533400"/>
          </a:xfrm>
          <a:prstGeom prst="ellipse">
            <a:avLst/>
          </a:prstGeom>
          <a:noFill/>
          <a:ln w="952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Google Shape;1084;p108"/>
          <p:cNvSpPr txBox="1"/>
          <p:nvPr/>
        </p:nvSpPr>
        <p:spPr>
          <a:xfrm>
            <a:off x="7424737" y="6459537"/>
            <a:ext cx="9842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</a:pPr>
            <a:fld id="{00000000-1234-1234-1234-123412341234}" type="slidenum">
              <a:rPr lang="en-US" sz="10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108</a:t>
            </a:fld>
            <a:endParaRPr/>
          </a:p>
        </p:txBody>
      </p:sp>
      <p:pic>
        <p:nvPicPr>
          <p:cNvPr id="1085" name="Google Shape;1085;p108" descr="aUb^starb 2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2647950" y="2362200"/>
            <a:ext cx="4071937" cy="372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086" name="Google Shape;1086;p108"/>
          <p:cNvSpPr txBox="1">
            <a:spLocks noGrp="1"/>
          </p:cNvSpPr>
          <p:nvPr>
            <p:ph type="title"/>
          </p:nvPr>
        </p:nvSpPr>
        <p:spPr>
          <a:xfrm>
            <a:off x="822325" y="287337"/>
            <a:ext cx="7543800" cy="1449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10103"/>
              </a:buClr>
              <a:buSzPts val="2000"/>
              <a:buFont typeface="Arial"/>
              <a:buNone/>
            </a:pPr>
            <a:r>
              <a:rPr lang="en-US" sz="2000" b="1" i="0" u="none">
                <a:solidFill>
                  <a:srgbClr val="010103"/>
                </a:solidFill>
                <a:latin typeface="Arial"/>
                <a:ea typeface="Arial"/>
                <a:cs typeface="Arial"/>
                <a:sym typeface="Arial"/>
              </a:rPr>
              <a:t>Example (contd.) : NFA for (a U b)*b</a:t>
            </a:r>
            <a:endParaRPr/>
          </a:p>
        </p:txBody>
      </p:sp>
      <p:sp>
        <p:nvSpPr>
          <p:cNvPr id="1087" name="Google Shape;1087;p108"/>
          <p:cNvSpPr txBox="1"/>
          <p:nvPr/>
        </p:nvSpPr>
        <p:spPr>
          <a:xfrm>
            <a:off x="1066800" y="3962400"/>
            <a:ext cx="1123950" cy="366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FF"/>
              </a:buClr>
              <a:buSzPts val="1800"/>
              <a:buFont typeface="Arial"/>
              <a:buNone/>
            </a:pPr>
            <a:r>
              <a:rPr lang="en-US" sz="1800" b="1" i="0" u="none">
                <a:solidFill>
                  <a:srgbClr val="3333FF"/>
                </a:solidFill>
                <a:latin typeface="Arial"/>
                <a:ea typeface="Arial"/>
                <a:cs typeface="Arial"/>
                <a:sym typeface="Arial"/>
              </a:rPr>
              <a:t>(a U b)*b</a:t>
            </a:r>
            <a:endParaRPr/>
          </a:p>
        </p:txBody>
      </p:sp>
      <p:cxnSp>
        <p:nvCxnSpPr>
          <p:cNvPr id="1088" name="Google Shape;1088;p108"/>
          <p:cNvCxnSpPr/>
          <p:nvPr/>
        </p:nvCxnSpPr>
        <p:spPr>
          <a:xfrm>
            <a:off x="5105400" y="2819400"/>
            <a:ext cx="457200" cy="28194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1089" name="Google Shape;1089;p108"/>
          <p:cNvCxnSpPr/>
          <p:nvPr/>
        </p:nvCxnSpPr>
        <p:spPr>
          <a:xfrm>
            <a:off x="3276600" y="3886200"/>
            <a:ext cx="2133600" cy="18288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1090" name="Google Shape;1090;p108"/>
          <p:cNvCxnSpPr/>
          <p:nvPr/>
        </p:nvCxnSpPr>
        <p:spPr>
          <a:xfrm>
            <a:off x="5105400" y="5105400"/>
            <a:ext cx="381000" cy="6096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</p:spPr>
      </p:cxnSp>
      <p:sp>
        <p:nvSpPr>
          <p:cNvPr id="1091" name="Google Shape;1091;p108"/>
          <p:cNvSpPr/>
          <p:nvPr/>
        </p:nvSpPr>
        <p:spPr>
          <a:xfrm>
            <a:off x="2895600" y="3581400"/>
            <a:ext cx="381000" cy="381000"/>
          </a:xfrm>
          <a:prstGeom prst="ellipse">
            <a:avLst/>
          </a:prstGeom>
          <a:noFill/>
          <a:ln w="952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6" name="Google Shape;1096;p109"/>
          <p:cNvSpPr txBox="1"/>
          <p:nvPr/>
        </p:nvSpPr>
        <p:spPr>
          <a:xfrm>
            <a:off x="7424737" y="6459537"/>
            <a:ext cx="9842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</a:pPr>
            <a:fld id="{00000000-1234-1234-1234-123412341234}" type="slidenum">
              <a:rPr lang="en-US" sz="10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109</a:t>
            </a:fld>
            <a:endParaRPr/>
          </a:p>
        </p:txBody>
      </p:sp>
      <p:sp>
        <p:nvSpPr>
          <p:cNvPr id="1097" name="Google Shape;1097;p109"/>
          <p:cNvSpPr txBox="1">
            <a:spLocks noGrp="1"/>
          </p:cNvSpPr>
          <p:nvPr>
            <p:ph type="title"/>
          </p:nvPr>
        </p:nvSpPr>
        <p:spPr>
          <a:xfrm>
            <a:off x="822325" y="287337"/>
            <a:ext cx="7543800" cy="1449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10103"/>
              </a:buClr>
              <a:buSzPts val="2000"/>
              <a:buFont typeface="Arial"/>
              <a:buNone/>
            </a:pPr>
            <a:r>
              <a:rPr lang="en-US" sz="2000" b="1" i="0" u="none">
                <a:solidFill>
                  <a:srgbClr val="010103"/>
                </a:solidFill>
                <a:latin typeface="Arial"/>
                <a:ea typeface="Arial"/>
                <a:cs typeface="Arial"/>
                <a:sym typeface="Arial"/>
              </a:rPr>
              <a:t>DFA → regular expression</a:t>
            </a:r>
            <a:endParaRPr/>
          </a:p>
        </p:txBody>
      </p:sp>
      <p:sp>
        <p:nvSpPr>
          <p:cNvPr id="1098" name="Google Shape;1098;p109"/>
          <p:cNvSpPr txBox="1">
            <a:spLocks noGrp="1"/>
          </p:cNvSpPr>
          <p:nvPr>
            <p:ph type="body" idx="1"/>
          </p:nvPr>
        </p:nvSpPr>
        <p:spPr>
          <a:xfrm>
            <a:off x="822325" y="1846262"/>
            <a:ext cx="7543800" cy="4022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0487" lvl="0" indent="-127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 "/>
            </a:pPr>
            <a:r>
              <a:rPr lang="en-US" sz="2000" b="0" i="0" u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Easier to do: </a:t>
            </a:r>
            <a:endParaRPr/>
          </a:p>
          <a:p>
            <a:pPr marL="382587" lvl="1" indent="-18256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</a:pPr>
            <a:r>
              <a:rPr lang="en-US" sz="1800" b="0" i="0" u="none">
                <a:solidFill>
                  <a:srgbClr val="006600"/>
                </a:solidFill>
                <a:latin typeface="Calibri"/>
                <a:ea typeface="Calibri"/>
                <a:cs typeface="Calibri"/>
                <a:sym typeface="Calibri"/>
              </a:rPr>
              <a:t>DFA</a:t>
            </a:r>
            <a:r>
              <a:rPr lang="en-US" sz="1800" b="0" i="0" u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 → </a:t>
            </a:r>
            <a:r>
              <a:rPr lang="en-US" sz="1800" b="0" i="0" u="none">
                <a:solidFill>
                  <a:srgbClr val="006600"/>
                </a:solidFill>
                <a:latin typeface="Calibri"/>
                <a:ea typeface="Calibri"/>
                <a:cs typeface="Calibri"/>
                <a:sym typeface="Calibri"/>
              </a:rPr>
              <a:t>GNFA</a:t>
            </a:r>
            <a:r>
              <a:rPr lang="en-US" sz="1800" b="0" i="0" u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 → </a:t>
            </a:r>
            <a:r>
              <a:rPr lang="en-US" sz="1800" b="0" i="0" u="none">
                <a:solidFill>
                  <a:srgbClr val="006600"/>
                </a:solidFill>
                <a:latin typeface="Calibri"/>
                <a:ea typeface="Calibri"/>
                <a:cs typeface="Calibri"/>
                <a:sym typeface="Calibri"/>
              </a:rPr>
              <a:t>regular expression</a:t>
            </a:r>
            <a:r>
              <a:rPr lang="en-US" sz="1800" b="0" i="0" u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/>
          </a:p>
          <a:p>
            <a:pPr marL="90487" lvl="0" indent="-1270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 "/>
            </a:pPr>
            <a:r>
              <a:rPr lang="en-US" sz="2000" b="0" i="0" u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GNFA (</a:t>
            </a:r>
            <a:r>
              <a:rPr lang="en-US" sz="2000" b="0" i="0" u="none">
                <a:solidFill>
                  <a:srgbClr val="006600"/>
                </a:solidFill>
                <a:latin typeface="Calibri"/>
                <a:ea typeface="Calibri"/>
                <a:cs typeface="Calibri"/>
                <a:sym typeface="Calibri"/>
              </a:rPr>
              <a:t>Generalized NFA</a:t>
            </a:r>
            <a:r>
              <a:rPr lang="en-US" sz="2000" b="0" i="0" u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/>
          </a:p>
          <a:p>
            <a:pPr marL="382587" lvl="1" indent="-18256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</a:pPr>
            <a:r>
              <a:rPr lang="en-US" sz="1800" b="0" i="0" u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labels of transitions can be regular expressions.  </a:t>
            </a:r>
            <a:endParaRPr/>
          </a:p>
          <a:p>
            <a:pPr marL="90487" lvl="0" indent="-1270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 "/>
            </a:pPr>
            <a:r>
              <a:rPr lang="en-US" sz="2000" b="0" i="0" u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Need special GNFA that satisfies: </a:t>
            </a:r>
            <a:endParaRPr/>
          </a:p>
          <a:p>
            <a:pPr marL="382587" lvl="1" indent="-18256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</a:pPr>
            <a:r>
              <a:rPr lang="en-US" sz="1800" b="0" i="0" u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(1) start state has no incoming transition </a:t>
            </a:r>
            <a:endParaRPr/>
          </a:p>
          <a:p>
            <a:pPr marL="382587" lvl="1" indent="-182561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-US" sz="1800" b="0" i="0" u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(2) only one final state</a:t>
            </a:r>
            <a:endParaRPr/>
          </a:p>
          <a:p>
            <a:pPr marL="382587" lvl="1" indent="-182561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-US" sz="1800" b="0" i="0" u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(3) final state has no outgoing transition.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11"/>
          <p:cNvSpPr txBox="1">
            <a:spLocks noGrp="1"/>
          </p:cNvSpPr>
          <p:nvPr>
            <p:ph type="title"/>
          </p:nvPr>
        </p:nvSpPr>
        <p:spPr>
          <a:xfrm>
            <a:off x="822325" y="287337"/>
            <a:ext cx="7543800" cy="550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10103"/>
              </a:buClr>
              <a:buSzPts val="1900"/>
              <a:buFont typeface="Arial"/>
              <a:buNone/>
            </a:pPr>
            <a:r>
              <a:rPr lang="en-US" sz="1900" b="1" i="0" u="none">
                <a:solidFill>
                  <a:srgbClr val="010103"/>
                </a:solidFill>
                <a:latin typeface="Arial"/>
                <a:ea typeface="Arial"/>
                <a:cs typeface="Arial"/>
                <a:sym typeface="Arial"/>
              </a:rPr>
              <a:t>Applications of the Concepts AND New Developments</a:t>
            </a:r>
            <a:endParaRPr/>
          </a:p>
        </p:txBody>
      </p:sp>
      <p:sp>
        <p:nvSpPr>
          <p:cNvPr id="294" name="Google Shape;294;p11"/>
          <p:cNvSpPr txBox="1">
            <a:spLocks noGrp="1"/>
          </p:cNvSpPr>
          <p:nvPr>
            <p:ph type="body" idx="1"/>
          </p:nvPr>
        </p:nvSpPr>
        <p:spPr>
          <a:xfrm>
            <a:off x="822325" y="1846262"/>
            <a:ext cx="7543800" cy="4022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0487" marR="0" lvl="0" indent="-127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 "/>
            </a:pPr>
            <a:r>
              <a:rPr lang="en-US" sz="2000" b="0" i="0" u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Applications include:</a:t>
            </a:r>
            <a:endParaRPr/>
          </a:p>
          <a:p>
            <a:pPr marL="382587" marR="0" lvl="1" indent="-18256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</a:pPr>
            <a:r>
              <a:rPr lang="en-US" sz="1800" b="0" i="0" u="none" strike="noStrike" cap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Text processing (editors, etc.)</a:t>
            </a:r>
            <a:endParaRPr/>
          </a:p>
          <a:p>
            <a:pPr marL="382587" marR="0" lvl="1" indent="-182561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</a:pPr>
            <a:r>
              <a:rPr lang="en-US" sz="1800" b="0" i="0" u="none" strike="noStrike" cap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Compiler design</a:t>
            </a:r>
            <a:endParaRPr/>
          </a:p>
          <a:p>
            <a:pPr marL="382587" marR="0" lvl="1" indent="-182561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</a:pPr>
            <a:r>
              <a:rPr lang="en-US" sz="1800" b="0" i="0" u="none" strike="noStrike" cap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Verification through model checking</a:t>
            </a:r>
            <a:endParaRPr/>
          </a:p>
          <a:p>
            <a:pPr marL="90487" marR="0" lvl="0" indent="-1270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 "/>
            </a:pPr>
            <a:r>
              <a:rPr lang="en-US" sz="2000" b="0" i="0" u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Development’s include :</a:t>
            </a:r>
            <a:endParaRPr/>
          </a:p>
          <a:p>
            <a:pPr marL="90487" marR="0" lvl="0" indent="-1270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 "/>
            </a:pPr>
            <a:r>
              <a:rPr lang="en-US" sz="2000" b="0" i="0" u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DNA Computing</a:t>
            </a:r>
            <a:endParaRPr/>
          </a:p>
          <a:p>
            <a:pPr marL="90487" marR="0" lvl="0" indent="-1270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 "/>
            </a:pPr>
            <a:r>
              <a:rPr lang="en-US" sz="2000" b="0" i="0" u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Quantum Turing Machines</a:t>
            </a:r>
            <a:endParaRPr/>
          </a:p>
          <a:p>
            <a:pPr marL="90488" marR="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</a:pPr>
            <a:endParaRPr sz="2000" b="0" i="0" u="none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5" name="Google Shape;295;p11"/>
          <p:cNvSpPr txBox="1"/>
          <p:nvPr/>
        </p:nvSpPr>
        <p:spPr>
          <a:xfrm>
            <a:off x="7424737" y="6459537"/>
            <a:ext cx="9842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</a:pPr>
            <a:fld id="{00000000-1234-1234-1234-123412341234}" type="slidenum">
              <a:rPr lang="en-US" sz="10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11</a:t>
            </a:fld>
            <a:endParaRPr/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p110"/>
          <p:cNvSpPr txBox="1"/>
          <p:nvPr/>
        </p:nvSpPr>
        <p:spPr>
          <a:xfrm>
            <a:off x="7424737" y="6459537"/>
            <a:ext cx="9842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</a:pPr>
            <a:fld id="{00000000-1234-1234-1234-123412341234}" type="slidenum">
              <a:rPr lang="en-US" sz="10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110</a:t>
            </a:fld>
            <a:endParaRPr/>
          </a:p>
        </p:txBody>
      </p:sp>
      <p:sp>
        <p:nvSpPr>
          <p:cNvPr id="1104" name="Google Shape;1104;p110"/>
          <p:cNvSpPr txBox="1">
            <a:spLocks noGrp="1"/>
          </p:cNvSpPr>
          <p:nvPr>
            <p:ph type="title"/>
          </p:nvPr>
        </p:nvSpPr>
        <p:spPr>
          <a:xfrm>
            <a:off x="822325" y="287337"/>
            <a:ext cx="7543800" cy="1449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10103"/>
              </a:buClr>
              <a:buSzPts val="2000"/>
              <a:buFont typeface="Arial"/>
              <a:buNone/>
            </a:pPr>
            <a:r>
              <a:rPr lang="en-US" sz="2000" b="1" i="0" u="none">
                <a:solidFill>
                  <a:srgbClr val="010103"/>
                </a:solidFill>
                <a:latin typeface="Arial"/>
                <a:ea typeface="Arial"/>
                <a:cs typeface="Arial"/>
                <a:sym typeface="Arial"/>
              </a:rPr>
              <a:t>DFA → regular expression (contd.)</a:t>
            </a:r>
            <a:endParaRPr/>
          </a:p>
        </p:txBody>
      </p:sp>
      <p:sp>
        <p:nvSpPr>
          <p:cNvPr id="1105" name="Google Shape;1105;p110"/>
          <p:cNvSpPr txBox="1">
            <a:spLocks noGrp="1"/>
          </p:cNvSpPr>
          <p:nvPr>
            <p:ph type="body" idx="1"/>
          </p:nvPr>
        </p:nvSpPr>
        <p:spPr>
          <a:xfrm>
            <a:off x="822325" y="1846262"/>
            <a:ext cx="7543800" cy="4022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0487" lvl="0" indent="-127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 "/>
            </a:pPr>
            <a:r>
              <a:rPr lang="en-US" sz="2000" b="0" i="0" u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Idea: </a:t>
            </a:r>
            <a:endParaRPr/>
          </a:p>
          <a:p>
            <a:pPr marL="382587" lvl="1" indent="-18256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</a:pPr>
            <a:r>
              <a:rPr lang="en-US" sz="1800" b="0" i="0" u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Convert </a:t>
            </a:r>
            <a:r>
              <a:rPr lang="en-US" sz="1800" b="0" i="0" u="none">
                <a:solidFill>
                  <a:srgbClr val="006600"/>
                </a:solidFill>
                <a:latin typeface="Calibri"/>
                <a:ea typeface="Calibri"/>
                <a:cs typeface="Calibri"/>
                <a:sym typeface="Calibri"/>
              </a:rPr>
              <a:t>DFA</a:t>
            </a:r>
            <a:r>
              <a:rPr lang="en-US" sz="1800" b="0" i="0" u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 → special </a:t>
            </a:r>
            <a:r>
              <a:rPr lang="en-US" sz="1800" b="0" i="0" u="none">
                <a:solidFill>
                  <a:srgbClr val="006600"/>
                </a:solidFill>
                <a:latin typeface="Calibri"/>
                <a:ea typeface="Calibri"/>
                <a:cs typeface="Calibri"/>
                <a:sym typeface="Calibri"/>
              </a:rPr>
              <a:t>GNFA</a:t>
            </a:r>
            <a:r>
              <a:rPr lang="en-US" sz="1800" b="0" i="0" u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.    </a:t>
            </a:r>
            <a:endParaRPr/>
          </a:p>
          <a:p>
            <a:pPr marL="382587" lvl="1" indent="-182561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</a:pPr>
            <a:r>
              <a:rPr lang="en-US" sz="1800" b="0" i="0" u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Eliminate </a:t>
            </a:r>
            <a:r>
              <a:rPr lang="en-US" sz="1800" b="0" i="0" u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all</a:t>
            </a:r>
            <a:r>
              <a:rPr lang="en-US" sz="1800" b="0" i="0" u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 states, except start and final state, one state at a time. </a:t>
            </a:r>
            <a:endParaRPr/>
          </a:p>
          <a:p>
            <a:pPr marL="382587" lvl="1" indent="-182561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</a:pPr>
            <a:r>
              <a:rPr lang="en-US" sz="1800" b="0" i="0" u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Output the label on the single transition left at the end.</a:t>
            </a:r>
            <a:endParaRPr/>
          </a:p>
          <a:p>
            <a:pPr marL="90488" lvl="0" indent="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endParaRPr sz="1800" b="0" i="0" u="none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p111"/>
          <p:cNvSpPr txBox="1"/>
          <p:nvPr/>
        </p:nvSpPr>
        <p:spPr>
          <a:xfrm>
            <a:off x="7424737" y="6459537"/>
            <a:ext cx="9842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</a:pPr>
            <a:fld id="{00000000-1234-1234-1234-123412341234}" type="slidenum">
              <a:rPr lang="en-US" sz="10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111</a:t>
            </a:fld>
            <a:endParaRPr/>
          </a:p>
        </p:txBody>
      </p:sp>
      <p:pic>
        <p:nvPicPr>
          <p:cNvPr id="1111" name="Google Shape;1111;p111" descr="book exampl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00" y="2514600"/>
            <a:ext cx="6350000" cy="381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2" name="Google Shape;1112;p111"/>
          <p:cNvSpPr txBox="1">
            <a:spLocks noGrp="1"/>
          </p:cNvSpPr>
          <p:nvPr>
            <p:ph type="title"/>
          </p:nvPr>
        </p:nvSpPr>
        <p:spPr>
          <a:xfrm>
            <a:off x="822325" y="287337"/>
            <a:ext cx="7543800" cy="1449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10103"/>
              </a:buClr>
              <a:buSzPts val="2000"/>
              <a:buFont typeface="Arial"/>
              <a:buNone/>
            </a:pPr>
            <a:r>
              <a:rPr lang="en-US" sz="2000" b="1" i="0" u="none">
                <a:solidFill>
                  <a:srgbClr val="010103"/>
                </a:solidFill>
                <a:latin typeface="Arial"/>
                <a:ea typeface="Arial"/>
                <a:cs typeface="Arial"/>
                <a:sym typeface="Arial"/>
              </a:rPr>
              <a:t>Eliminating state q{rip}</a:t>
            </a:r>
            <a:endParaRPr/>
          </a:p>
        </p:txBody>
      </p:sp>
      <p:sp>
        <p:nvSpPr>
          <p:cNvPr id="1113" name="Google Shape;1113;p111"/>
          <p:cNvSpPr txBox="1"/>
          <p:nvPr/>
        </p:nvSpPr>
        <p:spPr>
          <a:xfrm>
            <a:off x="2743200" y="2362200"/>
            <a:ext cx="433387" cy="366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FF"/>
              </a:buClr>
              <a:buSzPts val="1800"/>
              <a:buFont typeface="Arial"/>
              <a:buNone/>
            </a:pPr>
            <a:r>
              <a:rPr lang="en-US" sz="1800" b="0" i="0" u="none">
                <a:solidFill>
                  <a:srgbClr val="3333FF"/>
                </a:solidFill>
                <a:latin typeface="Arial"/>
                <a:ea typeface="Arial"/>
                <a:cs typeface="Arial"/>
                <a:sym typeface="Arial"/>
              </a:rPr>
              <a:t>R</a:t>
            </a:r>
            <a:r>
              <a:rPr lang="en-US" sz="1800" b="0" i="0" u="none" baseline="-25000">
                <a:solidFill>
                  <a:srgbClr val="3333FF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/>
          </a:p>
        </p:txBody>
      </p:sp>
      <p:sp>
        <p:nvSpPr>
          <p:cNvPr id="1114" name="Google Shape;1114;p111"/>
          <p:cNvSpPr txBox="1"/>
          <p:nvPr/>
        </p:nvSpPr>
        <p:spPr>
          <a:xfrm>
            <a:off x="3733800" y="3962400"/>
            <a:ext cx="433387" cy="366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FF"/>
              </a:buClr>
              <a:buSzPts val="1800"/>
              <a:buFont typeface="Arial"/>
              <a:buNone/>
            </a:pPr>
            <a:r>
              <a:rPr lang="en-US" sz="1800" b="0" i="0" u="none">
                <a:solidFill>
                  <a:srgbClr val="3333FF"/>
                </a:solidFill>
                <a:latin typeface="Arial"/>
                <a:ea typeface="Arial"/>
                <a:cs typeface="Arial"/>
                <a:sym typeface="Arial"/>
              </a:rPr>
              <a:t>R</a:t>
            </a:r>
            <a:r>
              <a:rPr lang="en-US" sz="1800" b="0" i="0" u="none" baseline="-25000">
                <a:solidFill>
                  <a:srgbClr val="3333FF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/>
          </a:p>
        </p:txBody>
      </p:sp>
      <p:sp>
        <p:nvSpPr>
          <p:cNvPr id="1115" name="Google Shape;1115;p111"/>
          <p:cNvSpPr txBox="1"/>
          <p:nvPr/>
        </p:nvSpPr>
        <p:spPr>
          <a:xfrm>
            <a:off x="1676400" y="3886200"/>
            <a:ext cx="433387" cy="366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FF"/>
              </a:buClr>
              <a:buSzPts val="1800"/>
              <a:buFont typeface="Arial"/>
              <a:buNone/>
            </a:pPr>
            <a:r>
              <a:rPr lang="en-US" sz="1800" b="0" i="0" u="none">
                <a:solidFill>
                  <a:srgbClr val="3333FF"/>
                </a:solidFill>
                <a:latin typeface="Arial"/>
                <a:ea typeface="Arial"/>
                <a:cs typeface="Arial"/>
                <a:sym typeface="Arial"/>
              </a:rPr>
              <a:t>R</a:t>
            </a:r>
            <a:r>
              <a:rPr lang="en-US" sz="1800" b="0" i="0" u="none" baseline="-25000">
                <a:solidFill>
                  <a:srgbClr val="3333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/>
          </a:p>
        </p:txBody>
      </p:sp>
      <p:sp>
        <p:nvSpPr>
          <p:cNvPr id="1116" name="Google Shape;1116;p111"/>
          <p:cNvSpPr txBox="1"/>
          <p:nvPr/>
        </p:nvSpPr>
        <p:spPr>
          <a:xfrm>
            <a:off x="4953000" y="4800600"/>
            <a:ext cx="2289175" cy="366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FF"/>
              </a:buClr>
              <a:buSzPts val="1800"/>
              <a:buFont typeface="Arial"/>
              <a:buNone/>
            </a:pPr>
            <a:r>
              <a:rPr lang="en-US" sz="1800" b="0" i="0" u="none">
                <a:solidFill>
                  <a:srgbClr val="3333FF"/>
                </a:solidFill>
                <a:latin typeface="Arial"/>
                <a:ea typeface="Arial"/>
                <a:cs typeface="Arial"/>
                <a:sym typeface="Arial"/>
              </a:rPr>
              <a:t>(R</a:t>
            </a:r>
            <a:r>
              <a:rPr lang="en-US" sz="1800" b="0" i="0" u="none" baseline="-25000">
                <a:solidFill>
                  <a:srgbClr val="3333FF"/>
                </a:solidFill>
                <a:latin typeface="Arial"/>
                <a:ea typeface="Arial"/>
                <a:cs typeface="Arial"/>
                <a:sym typeface="Arial"/>
              </a:rPr>
              <a:t>1 </a:t>
            </a:r>
            <a:r>
              <a:rPr lang="en-US" sz="1800" b="0" i="0" u="none">
                <a:solidFill>
                  <a:srgbClr val="3333FF"/>
                </a:solidFill>
                <a:latin typeface="Arial"/>
                <a:ea typeface="Arial"/>
                <a:cs typeface="Arial"/>
                <a:sym typeface="Arial"/>
              </a:rPr>
              <a:t>)(R</a:t>
            </a:r>
            <a:r>
              <a:rPr lang="en-US" sz="1800" b="0" i="0" u="none" baseline="-25000">
                <a:solidFill>
                  <a:srgbClr val="3333FF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en-US" sz="1800" b="0" i="0" u="none">
                <a:solidFill>
                  <a:srgbClr val="3333FF"/>
                </a:solidFill>
                <a:latin typeface="Arial"/>
                <a:ea typeface="Arial"/>
                <a:cs typeface="Arial"/>
                <a:sym typeface="Arial"/>
              </a:rPr>
              <a:t>)* (R</a:t>
            </a:r>
            <a:r>
              <a:rPr lang="en-US" sz="1800" b="0" i="0" u="none" baseline="-25000">
                <a:solidFill>
                  <a:srgbClr val="3333FF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lang="en-US" sz="1800" b="0" i="0" u="none">
                <a:solidFill>
                  <a:srgbClr val="3333FF"/>
                </a:solidFill>
                <a:latin typeface="Arial"/>
                <a:ea typeface="Arial"/>
                <a:cs typeface="Arial"/>
                <a:sym typeface="Arial"/>
              </a:rPr>
              <a:t>) ∪ (R</a:t>
            </a:r>
            <a:r>
              <a:rPr lang="en-US" sz="1800" b="0" i="0" u="none" baseline="-25000">
                <a:solidFill>
                  <a:srgbClr val="3333FF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r>
              <a:rPr lang="en-US" sz="1800" b="0" i="0" u="none">
                <a:solidFill>
                  <a:srgbClr val="3333FF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/>
          </a:p>
        </p:txBody>
      </p:sp>
      <p:sp>
        <p:nvSpPr>
          <p:cNvPr id="1117" name="Google Shape;1117;p111"/>
          <p:cNvSpPr txBox="1"/>
          <p:nvPr/>
        </p:nvSpPr>
        <p:spPr>
          <a:xfrm>
            <a:off x="3276600" y="5029200"/>
            <a:ext cx="433387" cy="366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FF"/>
              </a:buClr>
              <a:buSzPts val="1800"/>
              <a:buFont typeface="Arial"/>
              <a:buNone/>
            </a:pPr>
            <a:r>
              <a:rPr lang="en-US" sz="1800" b="0" i="0" u="none">
                <a:solidFill>
                  <a:srgbClr val="3333FF"/>
                </a:solidFill>
                <a:latin typeface="Arial"/>
                <a:ea typeface="Arial"/>
                <a:cs typeface="Arial"/>
                <a:sym typeface="Arial"/>
              </a:rPr>
              <a:t>R</a:t>
            </a:r>
            <a:r>
              <a:rPr lang="en-US" sz="1800" b="0" i="0" u="none" baseline="-25000">
                <a:solidFill>
                  <a:srgbClr val="3333FF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/>
          </a:p>
        </p:txBody>
      </p:sp>
      <p:sp>
        <p:nvSpPr>
          <p:cNvPr id="1118" name="Google Shape;1118;p111"/>
          <p:cNvSpPr txBox="1"/>
          <p:nvPr/>
        </p:nvSpPr>
        <p:spPr>
          <a:xfrm>
            <a:off x="1905000" y="2895600"/>
            <a:ext cx="344487" cy="366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</a:t>
            </a:r>
            <a:r>
              <a:rPr lang="en-US" sz="1800" b="0" i="0" u="none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endParaRPr/>
          </a:p>
        </p:txBody>
      </p:sp>
      <p:sp>
        <p:nvSpPr>
          <p:cNvPr id="1119" name="Google Shape;1119;p111"/>
          <p:cNvSpPr txBox="1"/>
          <p:nvPr/>
        </p:nvSpPr>
        <p:spPr>
          <a:xfrm>
            <a:off x="2644775" y="4267200"/>
            <a:ext cx="479425" cy="366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</a:t>
            </a:r>
            <a:r>
              <a:rPr lang="en-US" sz="1800" b="0" i="0" u="none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rip</a:t>
            </a:r>
            <a:endParaRPr/>
          </a:p>
        </p:txBody>
      </p:sp>
      <p:sp>
        <p:nvSpPr>
          <p:cNvPr id="1120" name="Google Shape;1120;p111"/>
          <p:cNvSpPr txBox="1"/>
          <p:nvPr/>
        </p:nvSpPr>
        <p:spPr>
          <a:xfrm>
            <a:off x="3625850" y="2895600"/>
            <a:ext cx="344487" cy="366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</a:t>
            </a:r>
            <a:r>
              <a:rPr lang="en-US" sz="1800" b="0" i="0" u="none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</a:t>
            </a:r>
            <a:endParaRPr/>
          </a:p>
        </p:txBody>
      </p:sp>
      <p:sp>
        <p:nvSpPr>
          <p:cNvPr id="1121" name="Google Shape;1121;p111"/>
          <p:cNvSpPr txBox="1"/>
          <p:nvPr/>
        </p:nvSpPr>
        <p:spPr>
          <a:xfrm>
            <a:off x="4419600" y="5257800"/>
            <a:ext cx="344487" cy="366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</a:t>
            </a:r>
            <a:r>
              <a:rPr lang="en-US" sz="1800" b="0" i="0" u="none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endParaRPr/>
          </a:p>
        </p:txBody>
      </p:sp>
      <p:sp>
        <p:nvSpPr>
          <p:cNvPr id="1122" name="Google Shape;1122;p111"/>
          <p:cNvSpPr txBox="1"/>
          <p:nvPr/>
        </p:nvSpPr>
        <p:spPr>
          <a:xfrm>
            <a:off x="7239000" y="5257800"/>
            <a:ext cx="344487" cy="366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</a:t>
            </a:r>
            <a:r>
              <a:rPr lang="en-US" sz="1800" b="0" i="0" u="none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</a:t>
            </a:r>
            <a:endParaRPr/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" name="Google Shape;1127;p112"/>
          <p:cNvSpPr txBox="1"/>
          <p:nvPr/>
        </p:nvSpPr>
        <p:spPr>
          <a:xfrm>
            <a:off x="7424737" y="6459537"/>
            <a:ext cx="9842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</a:pPr>
            <a:fld id="{00000000-1234-1234-1234-123412341234}" type="slidenum">
              <a:rPr lang="en-US" sz="10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112</a:t>
            </a:fld>
            <a:endParaRPr/>
          </a:p>
        </p:txBody>
      </p:sp>
      <p:sp>
        <p:nvSpPr>
          <p:cNvPr id="1128" name="Google Shape;1128;p112"/>
          <p:cNvSpPr txBox="1">
            <a:spLocks noGrp="1"/>
          </p:cNvSpPr>
          <p:nvPr>
            <p:ph type="title"/>
          </p:nvPr>
        </p:nvSpPr>
        <p:spPr>
          <a:xfrm>
            <a:off x="822325" y="287337"/>
            <a:ext cx="7543800" cy="1449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10103"/>
              </a:buClr>
              <a:buSzPts val="2000"/>
              <a:buFont typeface="Arial"/>
              <a:buNone/>
            </a:pPr>
            <a:r>
              <a:rPr lang="en-US" sz="2000" b="1" i="0" u="none">
                <a:solidFill>
                  <a:srgbClr val="010103"/>
                </a:solidFill>
                <a:latin typeface="Arial"/>
                <a:ea typeface="Arial"/>
                <a:cs typeface="Arial"/>
                <a:sym typeface="Arial"/>
              </a:rPr>
              <a:t>Constructing regular expression.</a:t>
            </a:r>
            <a:endParaRPr/>
          </a:p>
        </p:txBody>
      </p:sp>
      <p:pic>
        <p:nvPicPr>
          <p:cNvPr id="1129" name="Google Shape;1129;p112" descr="dfaToReg1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2057400" y="3352800"/>
            <a:ext cx="5278437" cy="1701800"/>
          </a:xfrm>
          <a:prstGeom prst="rect">
            <a:avLst/>
          </a:prstGeom>
          <a:noFill/>
          <a:ln>
            <a:noFill/>
          </a:ln>
        </p:spPr>
      </p:pic>
      <p:sp>
        <p:nvSpPr>
          <p:cNvPr id="1130" name="Google Shape;1130;p112"/>
          <p:cNvSpPr txBox="1"/>
          <p:nvPr/>
        </p:nvSpPr>
        <p:spPr>
          <a:xfrm>
            <a:off x="2114550" y="5370512"/>
            <a:ext cx="5067300" cy="366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DFA L = {w in {a, b}* | w has odd number of b's }</a:t>
            </a:r>
            <a:endParaRPr/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" name="Google Shape;1135;p113"/>
          <p:cNvSpPr txBox="1"/>
          <p:nvPr/>
        </p:nvSpPr>
        <p:spPr>
          <a:xfrm>
            <a:off x="7424737" y="6459537"/>
            <a:ext cx="9842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</a:pPr>
            <a:fld id="{00000000-1234-1234-1234-123412341234}" type="slidenum">
              <a:rPr lang="en-US" sz="10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113</a:t>
            </a:fld>
            <a:endParaRPr/>
          </a:p>
        </p:txBody>
      </p:sp>
      <p:sp>
        <p:nvSpPr>
          <p:cNvPr id="1136" name="Google Shape;1136;p113"/>
          <p:cNvSpPr txBox="1">
            <a:spLocks noGrp="1"/>
          </p:cNvSpPr>
          <p:nvPr>
            <p:ph type="title"/>
          </p:nvPr>
        </p:nvSpPr>
        <p:spPr>
          <a:xfrm>
            <a:off x="822325" y="287337"/>
            <a:ext cx="7543800" cy="1449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10103"/>
              </a:buClr>
              <a:buSzPts val="2000"/>
              <a:buFont typeface="Arial"/>
              <a:buNone/>
            </a:pPr>
            <a:r>
              <a:rPr lang="en-US" sz="2000" b="1" i="0" u="none">
                <a:solidFill>
                  <a:srgbClr val="010103"/>
                </a:solidFill>
                <a:latin typeface="Arial"/>
                <a:ea typeface="Arial"/>
                <a:cs typeface="Arial"/>
                <a:sym typeface="Arial"/>
              </a:rPr>
              <a:t>Constructing regular expression (contd.)</a:t>
            </a:r>
            <a:endParaRPr/>
          </a:p>
        </p:txBody>
      </p:sp>
      <p:pic>
        <p:nvPicPr>
          <p:cNvPr id="1137" name="Google Shape;1137;p113" descr="dfaToReg2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600200" y="3124200"/>
            <a:ext cx="6383337" cy="1385887"/>
          </a:xfrm>
          <a:prstGeom prst="rect">
            <a:avLst/>
          </a:prstGeom>
          <a:noFill/>
          <a:ln>
            <a:noFill/>
          </a:ln>
        </p:spPr>
      </p:pic>
      <p:sp>
        <p:nvSpPr>
          <p:cNvPr id="1138" name="Google Shape;1138;p113"/>
          <p:cNvSpPr txBox="1"/>
          <p:nvPr/>
        </p:nvSpPr>
        <p:spPr>
          <a:xfrm>
            <a:off x="1190625" y="4837112"/>
            <a:ext cx="7067550" cy="366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Added: a new start state and a new final state with empty transitions</a:t>
            </a:r>
            <a:endParaRPr/>
          </a:p>
        </p:txBody>
      </p:sp>
      <p:sp>
        <p:nvSpPr>
          <p:cNvPr id="1139" name="Google Shape;1139;p113"/>
          <p:cNvSpPr/>
          <p:nvPr/>
        </p:nvSpPr>
        <p:spPr>
          <a:xfrm>
            <a:off x="1981200" y="3810000"/>
            <a:ext cx="685800" cy="609600"/>
          </a:xfrm>
          <a:prstGeom prst="ellipse">
            <a:avLst/>
          </a:prstGeom>
          <a:noFill/>
          <a:ln w="952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0" name="Google Shape;1140;p113"/>
          <p:cNvSpPr/>
          <p:nvPr/>
        </p:nvSpPr>
        <p:spPr>
          <a:xfrm>
            <a:off x="7239000" y="3733800"/>
            <a:ext cx="685800" cy="609600"/>
          </a:xfrm>
          <a:prstGeom prst="ellipse">
            <a:avLst/>
          </a:prstGeom>
          <a:noFill/>
          <a:ln w="952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" name="Google Shape;1145;p114"/>
          <p:cNvSpPr txBox="1"/>
          <p:nvPr/>
        </p:nvSpPr>
        <p:spPr>
          <a:xfrm>
            <a:off x="7424737" y="6459537"/>
            <a:ext cx="9842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</a:pPr>
            <a:fld id="{00000000-1234-1234-1234-123412341234}" type="slidenum">
              <a:rPr lang="en-US" sz="10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114</a:t>
            </a:fld>
            <a:endParaRPr/>
          </a:p>
        </p:txBody>
      </p:sp>
      <p:sp>
        <p:nvSpPr>
          <p:cNvPr id="1146" name="Google Shape;1146;p114"/>
          <p:cNvSpPr txBox="1">
            <a:spLocks noGrp="1"/>
          </p:cNvSpPr>
          <p:nvPr>
            <p:ph type="title"/>
          </p:nvPr>
        </p:nvSpPr>
        <p:spPr>
          <a:xfrm>
            <a:off x="822325" y="287337"/>
            <a:ext cx="7543800" cy="1449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10103"/>
              </a:buClr>
              <a:buSzPts val="2000"/>
              <a:buFont typeface="Arial"/>
              <a:buNone/>
            </a:pPr>
            <a:r>
              <a:rPr lang="en-US" sz="2000" b="1" i="0" u="none">
                <a:solidFill>
                  <a:srgbClr val="010103"/>
                </a:solidFill>
                <a:latin typeface="Arial"/>
                <a:ea typeface="Arial"/>
                <a:cs typeface="Arial"/>
                <a:sym typeface="Arial"/>
              </a:rPr>
              <a:t>Constructing regular expression (contd.)</a:t>
            </a:r>
            <a:endParaRPr/>
          </a:p>
        </p:txBody>
      </p:sp>
      <p:pic>
        <p:nvPicPr>
          <p:cNvPr id="1147" name="Google Shape;1147;p114" descr="dfaToReg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33600" y="2362200"/>
            <a:ext cx="4914900" cy="10668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8" name="Google Shape;1148;p114"/>
          <p:cNvSpPr txBox="1"/>
          <p:nvPr/>
        </p:nvSpPr>
        <p:spPr>
          <a:xfrm>
            <a:off x="3657600" y="3276600"/>
            <a:ext cx="479425" cy="366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Arial"/>
              <a:buNone/>
            </a:pPr>
            <a:r>
              <a:rPr lang="en-US" sz="1800" b="0" i="0" u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q</a:t>
            </a:r>
            <a:r>
              <a:rPr lang="en-US" sz="1800" b="0" i="0" u="none" baseline="-250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rip</a:t>
            </a:r>
            <a:endParaRPr/>
          </a:p>
        </p:txBody>
      </p:sp>
      <p:sp>
        <p:nvSpPr>
          <p:cNvPr id="1149" name="Google Shape;1149;p114"/>
          <p:cNvSpPr txBox="1"/>
          <p:nvPr/>
        </p:nvSpPr>
        <p:spPr>
          <a:xfrm>
            <a:off x="1338262" y="5715000"/>
            <a:ext cx="7426325" cy="366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 take out the q</a:t>
            </a:r>
            <a:r>
              <a:rPr lang="en-US" sz="1800" b="0" i="0" u="none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rip</a:t>
            </a:r>
            <a:r>
              <a:rPr lang="en-US"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state and it leaves us with a 3 state Finite Automata</a:t>
            </a:r>
            <a:endParaRPr/>
          </a:p>
        </p:txBody>
      </p:sp>
      <p:cxnSp>
        <p:nvCxnSpPr>
          <p:cNvPr id="1150" name="Google Shape;1150;p114"/>
          <p:cNvCxnSpPr/>
          <p:nvPr/>
        </p:nvCxnSpPr>
        <p:spPr>
          <a:xfrm>
            <a:off x="3581400" y="2667000"/>
            <a:ext cx="762000" cy="8382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1151" name="Google Shape;1151;p114"/>
          <p:cNvCxnSpPr/>
          <p:nvPr/>
        </p:nvCxnSpPr>
        <p:spPr>
          <a:xfrm flipH="1">
            <a:off x="3505200" y="2667000"/>
            <a:ext cx="838200" cy="8382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</p:spPr>
      </p:cxnSp>
      <p:sp>
        <p:nvSpPr>
          <p:cNvPr id="1152" name="Google Shape;1152;p114"/>
          <p:cNvSpPr txBox="1"/>
          <p:nvPr/>
        </p:nvSpPr>
        <p:spPr>
          <a:xfrm>
            <a:off x="207962" y="3733800"/>
            <a:ext cx="4111625" cy="915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Before we take out q</a:t>
            </a:r>
            <a:r>
              <a:rPr lang="en-US" sz="1800" b="0" i="0" u="none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rip</a:t>
            </a:r>
            <a:r>
              <a:rPr lang="en-US"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we have to see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all the paths to the q</a:t>
            </a:r>
            <a:r>
              <a:rPr lang="en-US" sz="1800" b="0" i="0" u="none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rip</a:t>
            </a:r>
            <a:r>
              <a:rPr lang="en-US"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state and 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all possible transitions. </a:t>
            </a:r>
            <a:endParaRPr/>
          </a:p>
        </p:txBody>
      </p:sp>
      <p:sp>
        <p:nvSpPr>
          <p:cNvPr id="1153" name="Google Shape;1153;p114"/>
          <p:cNvSpPr txBox="1"/>
          <p:nvPr/>
        </p:nvSpPr>
        <p:spPr>
          <a:xfrm>
            <a:off x="0" y="2438400"/>
            <a:ext cx="3016250" cy="366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Eliminate states one-by-one</a:t>
            </a:r>
            <a:endParaRPr/>
          </a:p>
        </p:txBody>
      </p:sp>
      <p:pic>
        <p:nvPicPr>
          <p:cNvPr id="1154" name="Google Shape;1154;p114" descr="dfaToReg3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4">
            <a:alphaModFix/>
          </a:blip>
          <a:srcRect/>
          <a:stretch/>
        </p:blipFill>
        <p:spPr>
          <a:xfrm>
            <a:off x="3429000" y="4343400"/>
            <a:ext cx="3810000" cy="13477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15"/>
          <p:cNvSpPr txBox="1"/>
          <p:nvPr/>
        </p:nvSpPr>
        <p:spPr>
          <a:xfrm>
            <a:off x="7424737" y="6459537"/>
            <a:ext cx="9842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</a:pPr>
            <a:fld id="{00000000-1234-1234-1234-123412341234}" type="slidenum">
              <a:rPr lang="en-US" sz="10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115</a:t>
            </a:fld>
            <a:endParaRPr/>
          </a:p>
        </p:txBody>
      </p:sp>
      <p:pic>
        <p:nvPicPr>
          <p:cNvPr id="1160" name="Google Shape;1160;p115" descr="dfaToReg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14600" y="2438400"/>
            <a:ext cx="3810000" cy="1347787"/>
          </a:xfrm>
          <a:prstGeom prst="rect">
            <a:avLst/>
          </a:prstGeom>
          <a:noFill/>
          <a:ln>
            <a:noFill/>
          </a:ln>
        </p:spPr>
      </p:pic>
      <p:sp>
        <p:nvSpPr>
          <p:cNvPr id="1161" name="Google Shape;1161;p115"/>
          <p:cNvSpPr txBox="1">
            <a:spLocks noGrp="1"/>
          </p:cNvSpPr>
          <p:nvPr>
            <p:ph type="title"/>
          </p:nvPr>
        </p:nvSpPr>
        <p:spPr>
          <a:xfrm>
            <a:off x="822325" y="287337"/>
            <a:ext cx="7543800" cy="1449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10103"/>
              </a:buClr>
              <a:buSzPts val="2000"/>
              <a:buFont typeface="Arial"/>
              <a:buNone/>
            </a:pPr>
            <a:r>
              <a:rPr lang="en-US" sz="2000" b="1" i="0" u="none">
                <a:solidFill>
                  <a:srgbClr val="010103"/>
                </a:solidFill>
                <a:latin typeface="Arial"/>
                <a:ea typeface="Arial"/>
                <a:cs typeface="Arial"/>
                <a:sym typeface="Arial"/>
              </a:rPr>
              <a:t>Constructing regular expression (contd.)</a:t>
            </a:r>
            <a:endParaRPr/>
          </a:p>
        </p:txBody>
      </p:sp>
      <p:sp>
        <p:nvSpPr>
          <p:cNvPr id="1162" name="Google Shape;1162;p115"/>
          <p:cNvSpPr txBox="1"/>
          <p:nvPr/>
        </p:nvSpPr>
        <p:spPr>
          <a:xfrm>
            <a:off x="4495800" y="3581400"/>
            <a:ext cx="479425" cy="366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Arial"/>
              <a:buNone/>
            </a:pPr>
            <a:r>
              <a:rPr lang="en-US" sz="1800" b="0" i="0" u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q</a:t>
            </a:r>
            <a:r>
              <a:rPr lang="en-US" sz="1800" b="0" i="0" u="none" baseline="-250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rip</a:t>
            </a:r>
            <a:endParaRPr/>
          </a:p>
        </p:txBody>
      </p:sp>
      <p:cxnSp>
        <p:nvCxnSpPr>
          <p:cNvPr id="1163" name="Google Shape;1163;p115"/>
          <p:cNvCxnSpPr/>
          <p:nvPr/>
        </p:nvCxnSpPr>
        <p:spPr>
          <a:xfrm>
            <a:off x="4419600" y="2971800"/>
            <a:ext cx="762000" cy="8382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1164" name="Google Shape;1164;p115"/>
          <p:cNvCxnSpPr/>
          <p:nvPr/>
        </p:nvCxnSpPr>
        <p:spPr>
          <a:xfrm flipH="1">
            <a:off x="4343400" y="2971800"/>
            <a:ext cx="838200" cy="8382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</p:spPr>
      </p:cxnSp>
      <p:sp>
        <p:nvSpPr>
          <p:cNvPr id="1165" name="Google Shape;1165;p115"/>
          <p:cNvSpPr txBox="1"/>
          <p:nvPr/>
        </p:nvSpPr>
        <p:spPr>
          <a:xfrm>
            <a:off x="1522412" y="5715000"/>
            <a:ext cx="7058025" cy="366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 take out the q</a:t>
            </a:r>
            <a:r>
              <a:rPr lang="en-US" sz="1800" b="0" i="0" u="none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rip</a:t>
            </a:r>
            <a:r>
              <a:rPr lang="en-US"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state and we are left with the regular expression</a:t>
            </a:r>
            <a:endParaRPr/>
          </a:p>
        </p:txBody>
      </p:sp>
      <p:pic>
        <p:nvPicPr>
          <p:cNvPr id="1166" name="Google Shape;1166;p115" descr="dfaToReg4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4">
            <a:alphaModFix/>
          </a:blip>
          <a:srcRect/>
          <a:stretch/>
        </p:blipFill>
        <p:spPr>
          <a:xfrm>
            <a:off x="2667000" y="4495800"/>
            <a:ext cx="4419600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16"/>
          <p:cNvSpPr txBox="1"/>
          <p:nvPr/>
        </p:nvSpPr>
        <p:spPr>
          <a:xfrm>
            <a:off x="3213100" y="944562"/>
            <a:ext cx="3040062" cy="400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0103"/>
              </a:buClr>
              <a:buSzPts val="2000"/>
              <a:buFont typeface="Arial"/>
              <a:buNone/>
            </a:pPr>
            <a:r>
              <a:rPr lang="en-US" sz="2000" b="1" i="0" u="none">
                <a:solidFill>
                  <a:srgbClr val="010103"/>
                </a:solidFill>
                <a:latin typeface="Arial"/>
                <a:ea typeface="Arial"/>
                <a:cs typeface="Arial"/>
                <a:sym typeface="Arial"/>
              </a:rPr>
              <a:t>Converting NFA to DFA</a:t>
            </a:r>
            <a:endParaRPr/>
          </a:p>
        </p:txBody>
      </p:sp>
      <p:sp>
        <p:nvSpPr>
          <p:cNvPr id="1172" name="Google Shape;1172;p116"/>
          <p:cNvSpPr txBox="1"/>
          <p:nvPr/>
        </p:nvSpPr>
        <p:spPr>
          <a:xfrm>
            <a:off x="7424737" y="6459537"/>
            <a:ext cx="9842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</a:pPr>
            <a:fld id="{00000000-1234-1234-1234-123412341234}" type="slidenum">
              <a:rPr lang="en-US" sz="10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116</a:t>
            </a:fld>
            <a:endParaRPr/>
          </a:p>
        </p:txBody>
      </p:sp>
      <p:pic>
        <p:nvPicPr>
          <p:cNvPr id="1173" name="Google Shape;1173;p1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49400" y="2868612"/>
            <a:ext cx="5683250" cy="153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4" name="Google Shape;1174;p1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76387" y="1752600"/>
            <a:ext cx="6019800" cy="57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9" name="Google Shape;1179;p117"/>
          <p:cNvSpPr txBox="1"/>
          <p:nvPr/>
        </p:nvSpPr>
        <p:spPr>
          <a:xfrm>
            <a:off x="7424737" y="6459537"/>
            <a:ext cx="9842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</a:pPr>
            <a:fld id="{00000000-1234-1234-1234-123412341234}" type="slidenum">
              <a:rPr lang="en-US" sz="10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117</a:t>
            </a:fld>
            <a:endParaRPr/>
          </a:p>
        </p:txBody>
      </p:sp>
      <p:sp>
        <p:nvSpPr>
          <p:cNvPr id="1180" name="Google Shape;1180;p117"/>
          <p:cNvSpPr txBox="1"/>
          <p:nvPr/>
        </p:nvSpPr>
        <p:spPr>
          <a:xfrm>
            <a:off x="2776537" y="857250"/>
            <a:ext cx="3040062" cy="400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0103"/>
              </a:buClr>
              <a:buSzPts val="2000"/>
              <a:buFont typeface="Arial"/>
              <a:buNone/>
            </a:pPr>
            <a:r>
              <a:rPr lang="en-US" sz="2000" b="1" i="0" u="none">
                <a:solidFill>
                  <a:srgbClr val="010103"/>
                </a:solidFill>
                <a:latin typeface="Arial"/>
                <a:ea typeface="Arial"/>
                <a:cs typeface="Arial"/>
                <a:sym typeface="Arial"/>
              </a:rPr>
              <a:t>Converting NFA to DFA</a:t>
            </a:r>
            <a:endParaRPr/>
          </a:p>
        </p:txBody>
      </p:sp>
      <p:pic>
        <p:nvPicPr>
          <p:cNvPr id="1181" name="Google Shape;1181;p1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5400" y="2103437"/>
            <a:ext cx="4006850" cy="24431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2" name="Google Shape;1182;p1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773487" y="2108200"/>
            <a:ext cx="5370512" cy="243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" name="Google Shape;1187;p118"/>
          <p:cNvSpPr txBox="1"/>
          <p:nvPr/>
        </p:nvSpPr>
        <p:spPr>
          <a:xfrm>
            <a:off x="7424737" y="6459537"/>
            <a:ext cx="9842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</a:pPr>
            <a:fld id="{00000000-1234-1234-1234-123412341234}" type="slidenum">
              <a:rPr lang="en-US" sz="10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118</a:t>
            </a:fld>
            <a:endParaRPr/>
          </a:p>
        </p:txBody>
      </p:sp>
      <p:pic>
        <p:nvPicPr>
          <p:cNvPr id="1188" name="Google Shape;1188;p1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38237" y="971550"/>
            <a:ext cx="6627812" cy="4789487"/>
          </a:xfrm>
          <a:prstGeom prst="rect">
            <a:avLst/>
          </a:prstGeom>
          <a:noFill/>
          <a:ln>
            <a:noFill/>
          </a:ln>
        </p:spPr>
      </p:pic>
      <p:sp>
        <p:nvSpPr>
          <p:cNvPr id="1189" name="Google Shape;1189;p118"/>
          <p:cNvSpPr txBox="1"/>
          <p:nvPr/>
        </p:nvSpPr>
        <p:spPr>
          <a:xfrm>
            <a:off x="2590800" y="261937"/>
            <a:ext cx="3040062" cy="400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0103"/>
              </a:buClr>
              <a:buSzPts val="2000"/>
              <a:buFont typeface="Arial"/>
              <a:buNone/>
            </a:pPr>
            <a:r>
              <a:rPr lang="en-US" sz="2000" b="1" i="0" u="none">
                <a:solidFill>
                  <a:srgbClr val="010103"/>
                </a:solidFill>
                <a:latin typeface="Arial"/>
                <a:ea typeface="Arial"/>
                <a:cs typeface="Arial"/>
                <a:sym typeface="Arial"/>
              </a:rPr>
              <a:t>Converting NFA to DFA</a:t>
            </a:r>
            <a:endParaRPr/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4" name="Google Shape;1194;p119"/>
          <p:cNvSpPr txBox="1"/>
          <p:nvPr/>
        </p:nvSpPr>
        <p:spPr>
          <a:xfrm>
            <a:off x="7424737" y="6459537"/>
            <a:ext cx="9842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</a:pPr>
            <a:fld id="{00000000-1234-1234-1234-123412341234}" type="slidenum">
              <a:rPr lang="en-US" sz="10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119</a:t>
            </a:fld>
            <a:endParaRPr/>
          </a:p>
        </p:txBody>
      </p:sp>
      <p:pic>
        <p:nvPicPr>
          <p:cNvPr id="1195" name="Google Shape;1195;p1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2750" y="857250"/>
            <a:ext cx="6851650" cy="5048250"/>
          </a:xfrm>
          <a:prstGeom prst="rect">
            <a:avLst/>
          </a:prstGeom>
          <a:noFill/>
          <a:ln>
            <a:noFill/>
          </a:ln>
        </p:spPr>
      </p:pic>
      <p:sp>
        <p:nvSpPr>
          <p:cNvPr id="1196" name="Google Shape;1196;p119"/>
          <p:cNvSpPr txBox="1"/>
          <p:nvPr/>
        </p:nvSpPr>
        <p:spPr>
          <a:xfrm>
            <a:off x="2743200" y="381000"/>
            <a:ext cx="3040062" cy="400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0103"/>
              </a:buClr>
              <a:buSzPts val="2000"/>
              <a:buFont typeface="Arial"/>
              <a:buNone/>
            </a:pPr>
            <a:r>
              <a:rPr lang="en-US" sz="2000" b="1" i="0" u="none">
                <a:solidFill>
                  <a:srgbClr val="010103"/>
                </a:solidFill>
                <a:latin typeface="Arial"/>
                <a:ea typeface="Arial"/>
                <a:cs typeface="Arial"/>
                <a:sym typeface="Arial"/>
              </a:rPr>
              <a:t>Converting NFA to DFA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12"/>
          <p:cNvSpPr txBox="1">
            <a:spLocks noGrp="1"/>
          </p:cNvSpPr>
          <p:nvPr>
            <p:ph type="title"/>
          </p:nvPr>
        </p:nvSpPr>
        <p:spPr>
          <a:xfrm>
            <a:off x="822325" y="287337"/>
            <a:ext cx="7543800" cy="855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257175" lvl="0" indent="-257175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10103"/>
              </a:buClr>
              <a:buSzPts val="1900"/>
              <a:buFont typeface="Arial"/>
              <a:buNone/>
            </a:pPr>
            <a:r>
              <a:rPr lang="en-US" sz="1900" b="1" i="0" u="none">
                <a:solidFill>
                  <a:srgbClr val="010103"/>
                </a:solidFill>
                <a:latin typeface="Arial"/>
                <a:ea typeface="Arial"/>
                <a:cs typeface="Arial"/>
                <a:sym typeface="Arial"/>
              </a:rPr>
              <a:t>Introduction to Mathematical concepts</a:t>
            </a:r>
            <a:endParaRPr/>
          </a:p>
        </p:txBody>
      </p:sp>
      <p:sp>
        <p:nvSpPr>
          <p:cNvPr id="301" name="Google Shape;301;p12"/>
          <p:cNvSpPr txBox="1">
            <a:spLocks noGrp="1"/>
          </p:cNvSpPr>
          <p:nvPr>
            <p:ph type="body" idx="1"/>
          </p:nvPr>
        </p:nvSpPr>
        <p:spPr>
          <a:xfrm>
            <a:off x="822325" y="1846262"/>
            <a:ext cx="7543800" cy="4022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0487" marR="0" lvl="0" indent="-127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 "/>
            </a:pPr>
            <a:r>
              <a:rPr lang="en-US" sz="2000" b="0" i="0" u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Inductive Proof</a:t>
            </a:r>
            <a:endParaRPr/>
          </a:p>
          <a:p>
            <a:pPr marL="90487" marR="0" lvl="0" indent="-1270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 "/>
            </a:pPr>
            <a:r>
              <a:rPr lang="en-US" sz="2000" b="0" i="0" u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Deductive Proof</a:t>
            </a:r>
            <a:endParaRPr/>
          </a:p>
        </p:txBody>
      </p:sp>
      <p:sp>
        <p:nvSpPr>
          <p:cNvPr id="302" name="Google Shape;302;p12"/>
          <p:cNvSpPr txBox="1"/>
          <p:nvPr/>
        </p:nvSpPr>
        <p:spPr>
          <a:xfrm>
            <a:off x="7424737" y="6459537"/>
            <a:ext cx="9842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</a:pPr>
            <a:fld id="{00000000-1234-1234-1234-123412341234}" type="slidenum">
              <a:rPr lang="en-US" sz="10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12</a:t>
            </a:fld>
            <a:endParaRPr/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1" name="Google Shape;1201;p120"/>
          <p:cNvSpPr txBox="1"/>
          <p:nvPr/>
        </p:nvSpPr>
        <p:spPr>
          <a:xfrm>
            <a:off x="7424737" y="6459537"/>
            <a:ext cx="9842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</a:pPr>
            <a:fld id="{00000000-1234-1234-1234-123412341234}" type="slidenum">
              <a:rPr lang="en-US" sz="10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120</a:t>
            </a:fld>
            <a:endParaRPr/>
          </a:p>
        </p:txBody>
      </p:sp>
      <p:pic>
        <p:nvPicPr>
          <p:cNvPr id="1202" name="Google Shape;1202;p1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19175" y="1755775"/>
            <a:ext cx="3190875" cy="2568575"/>
          </a:xfrm>
          <a:prstGeom prst="rect">
            <a:avLst/>
          </a:prstGeom>
          <a:noFill/>
          <a:ln>
            <a:noFill/>
          </a:ln>
        </p:spPr>
      </p:pic>
      <p:sp>
        <p:nvSpPr>
          <p:cNvPr id="1203" name="Google Shape;1203;p120"/>
          <p:cNvSpPr txBox="1"/>
          <p:nvPr/>
        </p:nvSpPr>
        <p:spPr>
          <a:xfrm>
            <a:off x="2776537" y="857250"/>
            <a:ext cx="3040062" cy="400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0103"/>
              </a:buClr>
              <a:buSzPts val="2000"/>
              <a:buFont typeface="Arial"/>
              <a:buNone/>
            </a:pPr>
            <a:r>
              <a:rPr lang="en-US" sz="2000" b="1" i="0" u="none">
                <a:solidFill>
                  <a:srgbClr val="010103"/>
                </a:solidFill>
                <a:latin typeface="Arial"/>
                <a:ea typeface="Arial"/>
                <a:cs typeface="Arial"/>
                <a:sym typeface="Arial"/>
              </a:rPr>
              <a:t>Converting NFA to DFA</a:t>
            </a:r>
            <a:endParaRPr/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" name="Google Shape;1208;p121"/>
          <p:cNvSpPr txBox="1"/>
          <p:nvPr/>
        </p:nvSpPr>
        <p:spPr>
          <a:xfrm>
            <a:off x="7424737" y="6459537"/>
            <a:ext cx="9842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</a:pPr>
            <a:fld id="{00000000-1234-1234-1234-123412341234}" type="slidenum">
              <a:rPr lang="en-US" sz="10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121</a:t>
            </a:fld>
            <a:endParaRPr/>
          </a:p>
        </p:txBody>
      </p:sp>
      <p:pic>
        <p:nvPicPr>
          <p:cNvPr id="1209" name="Google Shape;1209;p1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4062" y="1847850"/>
            <a:ext cx="7210425" cy="3424237"/>
          </a:xfrm>
          <a:prstGeom prst="rect">
            <a:avLst/>
          </a:prstGeom>
          <a:noFill/>
          <a:ln>
            <a:noFill/>
          </a:ln>
        </p:spPr>
      </p:pic>
      <p:sp>
        <p:nvSpPr>
          <p:cNvPr id="1210" name="Google Shape;1210;p121"/>
          <p:cNvSpPr txBox="1"/>
          <p:nvPr/>
        </p:nvSpPr>
        <p:spPr>
          <a:xfrm>
            <a:off x="2776537" y="857250"/>
            <a:ext cx="3040062" cy="400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0103"/>
              </a:buClr>
              <a:buSzPts val="2000"/>
              <a:buFont typeface="Arial"/>
              <a:buNone/>
            </a:pPr>
            <a:r>
              <a:rPr lang="en-US" sz="2000" b="1" i="0" u="none">
                <a:solidFill>
                  <a:srgbClr val="010103"/>
                </a:solidFill>
                <a:latin typeface="Arial"/>
                <a:ea typeface="Arial"/>
                <a:cs typeface="Arial"/>
                <a:sym typeface="Arial"/>
              </a:rPr>
              <a:t>Converting NFA to DFA</a:t>
            </a:r>
            <a:endParaRPr/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5" name="Google Shape;1215;p122"/>
          <p:cNvSpPr txBox="1"/>
          <p:nvPr/>
        </p:nvSpPr>
        <p:spPr>
          <a:xfrm>
            <a:off x="7424737" y="6459537"/>
            <a:ext cx="9842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</a:pPr>
            <a:fld id="{00000000-1234-1234-1234-123412341234}" type="slidenum">
              <a:rPr lang="en-US" sz="10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122</a:t>
            </a:fld>
            <a:endParaRPr/>
          </a:p>
        </p:txBody>
      </p:sp>
      <p:pic>
        <p:nvPicPr>
          <p:cNvPr id="1216" name="Google Shape;1216;p1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31762" y="1487487"/>
            <a:ext cx="8947150" cy="3735387"/>
          </a:xfrm>
          <a:prstGeom prst="rect">
            <a:avLst/>
          </a:prstGeom>
          <a:noFill/>
          <a:ln>
            <a:noFill/>
          </a:ln>
        </p:spPr>
      </p:pic>
      <p:sp>
        <p:nvSpPr>
          <p:cNvPr id="1217" name="Google Shape;1217;p122"/>
          <p:cNvSpPr txBox="1"/>
          <p:nvPr/>
        </p:nvSpPr>
        <p:spPr>
          <a:xfrm>
            <a:off x="2776537" y="857250"/>
            <a:ext cx="3040062" cy="400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0103"/>
              </a:buClr>
              <a:buSzPts val="2000"/>
              <a:buFont typeface="Arial"/>
              <a:buNone/>
            </a:pPr>
            <a:r>
              <a:rPr lang="en-US" sz="2000" b="1" i="0" u="none">
                <a:solidFill>
                  <a:srgbClr val="010103"/>
                </a:solidFill>
                <a:latin typeface="Arial"/>
                <a:ea typeface="Arial"/>
                <a:cs typeface="Arial"/>
                <a:sym typeface="Arial"/>
              </a:rPr>
              <a:t>Converting NFA to DFA</a:t>
            </a:r>
            <a:endParaRPr/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" name="Google Shape;1222;p123"/>
          <p:cNvSpPr txBox="1"/>
          <p:nvPr/>
        </p:nvSpPr>
        <p:spPr>
          <a:xfrm>
            <a:off x="7424737" y="6459537"/>
            <a:ext cx="9842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</a:pPr>
            <a:fld id="{00000000-1234-1234-1234-123412341234}" type="slidenum">
              <a:rPr lang="en-US" sz="10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123</a:t>
            </a:fld>
            <a:endParaRPr/>
          </a:p>
        </p:txBody>
      </p:sp>
      <p:pic>
        <p:nvPicPr>
          <p:cNvPr id="1223" name="Google Shape;1223;p1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14487" y="2590800"/>
            <a:ext cx="5829300" cy="93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124"/>
          <p:cNvSpPr txBox="1"/>
          <p:nvPr/>
        </p:nvSpPr>
        <p:spPr>
          <a:xfrm>
            <a:off x="7424737" y="6459537"/>
            <a:ext cx="9842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</a:pPr>
            <a:fld id="{00000000-1234-1234-1234-123412341234}" type="slidenum">
              <a:rPr lang="en-US" sz="10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124</a:t>
            </a:fld>
            <a:endParaRPr/>
          </a:p>
        </p:txBody>
      </p:sp>
      <p:pic>
        <p:nvPicPr>
          <p:cNvPr id="1229" name="Google Shape;1229;p1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63650" y="1004887"/>
            <a:ext cx="6616700" cy="4848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4" name="Google Shape;1234;p125"/>
          <p:cNvSpPr txBox="1"/>
          <p:nvPr/>
        </p:nvSpPr>
        <p:spPr>
          <a:xfrm>
            <a:off x="7424737" y="6459537"/>
            <a:ext cx="9842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</a:pPr>
            <a:fld id="{00000000-1234-1234-1234-123412341234}" type="slidenum">
              <a:rPr lang="en-US" sz="10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125</a:t>
            </a:fld>
            <a:endParaRPr/>
          </a:p>
        </p:txBody>
      </p:sp>
      <p:pic>
        <p:nvPicPr>
          <p:cNvPr id="1235" name="Google Shape;1235;p1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14412" y="995362"/>
            <a:ext cx="6950075" cy="47545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0" name="Google Shape;1240;p126"/>
          <p:cNvSpPr txBox="1"/>
          <p:nvPr/>
        </p:nvSpPr>
        <p:spPr>
          <a:xfrm>
            <a:off x="7424737" y="6459537"/>
            <a:ext cx="9842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</a:pPr>
            <a:fld id="{00000000-1234-1234-1234-123412341234}" type="slidenum">
              <a:rPr lang="en-US" sz="10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126</a:t>
            </a:fld>
            <a:endParaRPr/>
          </a:p>
        </p:txBody>
      </p:sp>
      <p:pic>
        <p:nvPicPr>
          <p:cNvPr id="1241" name="Google Shape;1241;p1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0725" y="1060450"/>
            <a:ext cx="7419975" cy="45640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6" name="Google Shape;1246;p127"/>
          <p:cNvSpPr txBox="1"/>
          <p:nvPr/>
        </p:nvSpPr>
        <p:spPr>
          <a:xfrm>
            <a:off x="7424737" y="6459537"/>
            <a:ext cx="9842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</a:pPr>
            <a:fld id="{00000000-1234-1234-1234-123412341234}" type="slidenum">
              <a:rPr lang="en-US" sz="10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127</a:t>
            </a:fld>
            <a:endParaRPr/>
          </a:p>
        </p:txBody>
      </p:sp>
      <p:pic>
        <p:nvPicPr>
          <p:cNvPr id="1247" name="Google Shape;1247;p1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5675" y="1117600"/>
            <a:ext cx="6961187" cy="44497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2" name="Google Shape;1252;p128"/>
          <p:cNvSpPr txBox="1"/>
          <p:nvPr/>
        </p:nvSpPr>
        <p:spPr>
          <a:xfrm>
            <a:off x="7424737" y="6459537"/>
            <a:ext cx="9842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</a:pPr>
            <a:fld id="{00000000-1234-1234-1234-123412341234}" type="slidenum">
              <a:rPr lang="en-US" sz="10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128</a:t>
            </a:fld>
            <a:endParaRPr/>
          </a:p>
        </p:txBody>
      </p:sp>
      <p:pic>
        <p:nvPicPr>
          <p:cNvPr id="1253" name="Google Shape;1253;p1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6175" y="954087"/>
            <a:ext cx="6780212" cy="4899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8" name="Google Shape;1258;p129"/>
          <p:cNvSpPr txBox="1"/>
          <p:nvPr/>
        </p:nvSpPr>
        <p:spPr>
          <a:xfrm>
            <a:off x="7424737" y="6459537"/>
            <a:ext cx="9842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</a:pPr>
            <a:fld id="{00000000-1234-1234-1234-123412341234}" type="slidenum">
              <a:rPr lang="en-US" sz="10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129</a:t>
            </a:fld>
            <a:endParaRPr/>
          </a:p>
        </p:txBody>
      </p:sp>
      <p:pic>
        <p:nvPicPr>
          <p:cNvPr id="1259" name="Google Shape;1259;p1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25550" y="1004887"/>
            <a:ext cx="6692900" cy="4848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13"/>
          <p:cNvSpPr txBox="1">
            <a:spLocks noGrp="1"/>
          </p:cNvSpPr>
          <p:nvPr>
            <p:ph type="title"/>
          </p:nvPr>
        </p:nvSpPr>
        <p:spPr>
          <a:xfrm>
            <a:off x="865187" y="228600"/>
            <a:ext cx="7543800" cy="1027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10103"/>
              </a:buClr>
              <a:buSzPts val="1900"/>
              <a:buFont typeface="Arial"/>
              <a:buNone/>
            </a:pPr>
            <a:r>
              <a:rPr lang="en-US" sz="1900" b="1" i="0" u="none">
                <a:solidFill>
                  <a:srgbClr val="010103"/>
                </a:solidFill>
                <a:latin typeface="Arial"/>
                <a:ea typeface="Arial"/>
                <a:cs typeface="Arial"/>
                <a:sym typeface="Arial"/>
              </a:rPr>
              <a:t>INDUCTIVE PROOF</a:t>
            </a:r>
            <a:endParaRPr/>
          </a:p>
        </p:txBody>
      </p:sp>
      <p:sp>
        <p:nvSpPr>
          <p:cNvPr id="308" name="Google Shape;308;p13"/>
          <p:cNvSpPr txBox="1">
            <a:spLocks noGrp="1"/>
          </p:cNvSpPr>
          <p:nvPr>
            <p:ph type="body" idx="1"/>
          </p:nvPr>
        </p:nvSpPr>
        <p:spPr>
          <a:xfrm>
            <a:off x="822325" y="1846262"/>
            <a:ext cx="7864475" cy="4022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</a:pPr>
            <a:r>
              <a:rPr lang="en-US" sz="2000" b="0" i="0" u="none">
                <a:solidFill>
                  <a:srgbClr val="404040"/>
                </a:solidFill>
                <a:latin typeface="Book Antiqua"/>
                <a:ea typeface="Book Antiqua"/>
                <a:cs typeface="Book Antiqua"/>
                <a:sym typeface="Book Antiqua"/>
              </a:rPr>
              <a:t>It is a special form of proof that deals about the objects in recursion.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</a:pPr>
            <a:endParaRPr sz="2000" b="0" i="0" u="none">
              <a:solidFill>
                <a:srgbClr val="404040"/>
              </a:solidFill>
              <a:latin typeface="Book Antiqua"/>
              <a:ea typeface="Book Antiqua"/>
              <a:cs typeface="Book Antiqua"/>
              <a:sym typeface="Book Antiqua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</a:pPr>
            <a:r>
              <a:rPr lang="en-US" sz="2000" b="0" i="0" u="none">
                <a:solidFill>
                  <a:srgbClr val="404040"/>
                </a:solidFill>
                <a:latin typeface="Book Antiqua"/>
                <a:ea typeface="Book Antiqua"/>
                <a:cs typeface="Book Antiqua"/>
                <a:sym typeface="Book Antiqua"/>
              </a:rPr>
              <a:t>Induction Principle: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</a:pPr>
            <a:r>
              <a:rPr lang="en-US" sz="2000" b="0" i="0" u="none">
                <a:solidFill>
                  <a:srgbClr val="404040"/>
                </a:solidFill>
                <a:latin typeface="Book Antiqua"/>
                <a:ea typeface="Book Antiqua"/>
                <a:cs typeface="Book Antiqua"/>
                <a:sym typeface="Book Antiqua"/>
              </a:rPr>
              <a:t>If we prove S(i) and we prove that for all n&gt;=I, S(n)=&gt;S(n+1), then we may conclude that s(n) for all n&gt;=1.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</a:pPr>
            <a:r>
              <a:rPr lang="en-US" sz="2000" b="0" i="0" u="none">
                <a:solidFill>
                  <a:srgbClr val="404040"/>
                </a:solidFill>
                <a:latin typeface="Book Antiqua"/>
                <a:ea typeface="Book Antiqua"/>
                <a:cs typeface="Book Antiqua"/>
                <a:sym typeface="Book Antiqua"/>
              </a:rPr>
              <a:t> It has two parts.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</a:pPr>
            <a:r>
              <a:rPr lang="en-US" sz="2000" b="0" i="0" u="none">
                <a:solidFill>
                  <a:srgbClr val="404040"/>
                </a:solidFill>
                <a:latin typeface="Book Antiqua"/>
                <a:ea typeface="Book Antiqua"/>
                <a:cs typeface="Book Antiqua"/>
                <a:sym typeface="Book Antiqua"/>
              </a:rPr>
              <a:t>1.Basis part.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</a:pPr>
            <a:r>
              <a:rPr lang="en-US" sz="2000" b="0" i="0" u="none">
                <a:solidFill>
                  <a:srgbClr val="404040"/>
                </a:solidFill>
                <a:latin typeface="Book Antiqua"/>
                <a:ea typeface="Book Antiqua"/>
                <a:cs typeface="Book Antiqua"/>
                <a:sym typeface="Book Antiqua"/>
              </a:rPr>
              <a:t>2.Inductive part.</a:t>
            </a:r>
            <a:endParaRPr/>
          </a:p>
          <a:p>
            <a:pPr marL="0" marR="0" lvl="0" indent="-1270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 "/>
            </a:pPr>
            <a:r>
              <a:rPr lang="en-US" sz="2000" b="0" i="0" u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  <p:sp>
        <p:nvSpPr>
          <p:cNvPr id="309" name="Google Shape;309;p13"/>
          <p:cNvSpPr txBox="1"/>
          <p:nvPr/>
        </p:nvSpPr>
        <p:spPr>
          <a:xfrm>
            <a:off x="7424737" y="6459537"/>
            <a:ext cx="9842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</a:pPr>
            <a:fld id="{00000000-1234-1234-1234-123412341234}" type="slidenum">
              <a:rPr lang="en-US" sz="10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13</a:t>
            </a:fld>
            <a:endParaRPr/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" name="Google Shape;1264;p130"/>
          <p:cNvSpPr txBox="1"/>
          <p:nvPr/>
        </p:nvSpPr>
        <p:spPr>
          <a:xfrm>
            <a:off x="7424737" y="6459537"/>
            <a:ext cx="9842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</a:pPr>
            <a:fld id="{00000000-1234-1234-1234-123412341234}" type="slidenum">
              <a:rPr lang="en-US" sz="10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130</a:t>
            </a:fld>
            <a:endParaRPr/>
          </a:p>
        </p:txBody>
      </p:sp>
      <p:pic>
        <p:nvPicPr>
          <p:cNvPr id="1265" name="Google Shape;1265;p1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58875" y="927100"/>
            <a:ext cx="6759575" cy="49545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p131"/>
          <p:cNvSpPr txBox="1"/>
          <p:nvPr/>
        </p:nvSpPr>
        <p:spPr>
          <a:xfrm>
            <a:off x="7424737" y="6459537"/>
            <a:ext cx="9842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</a:pPr>
            <a:fld id="{00000000-1234-1234-1234-123412341234}" type="slidenum">
              <a:rPr lang="en-US" sz="10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131</a:t>
            </a:fld>
            <a:endParaRPr/>
          </a:p>
        </p:txBody>
      </p:sp>
      <p:pic>
        <p:nvPicPr>
          <p:cNvPr id="1271" name="Google Shape;1271;p1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25550" y="947737"/>
            <a:ext cx="6692900" cy="4962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6" name="Google Shape;1276;p132"/>
          <p:cNvSpPr txBox="1"/>
          <p:nvPr/>
        </p:nvSpPr>
        <p:spPr>
          <a:xfrm>
            <a:off x="7424737" y="6459537"/>
            <a:ext cx="9842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</a:pPr>
            <a:fld id="{00000000-1234-1234-1234-123412341234}" type="slidenum">
              <a:rPr lang="en-US" sz="10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132</a:t>
            </a:fld>
            <a:endParaRPr/>
          </a:p>
        </p:txBody>
      </p:sp>
      <p:pic>
        <p:nvPicPr>
          <p:cNvPr id="1277" name="Google Shape;1277;p1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39825" y="944562"/>
            <a:ext cx="6778625" cy="490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2" name="Google Shape;1282;p133"/>
          <p:cNvSpPr txBox="1"/>
          <p:nvPr/>
        </p:nvSpPr>
        <p:spPr>
          <a:xfrm>
            <a:off x="7424737" y="6459537"/>
            <a:ext cx="9842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</a:pPr>
            <a:fld id="{00000000-1234-1234-1234-123412341234}" type="slidenum">
              <a:rPr lang="en-US" sz="10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133</a:t>
            </a:fld>
            <a:endParaRPr/>
          </a:p>
        </p:txBody>
      </p:sp>
      <p:pic>
        <p:nvPicPr>
          <p:cNvPr id="1283" name="Google Shape;1283;p1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53987" y="2016125"/>
            <a:ext cx="9371012" cy="2454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4" name="Google Shape;1284;p133"/>
          <p:cNvPicPr preferRelativeResize="0"/>
          <p:nvPr/>
        </p:nvPicPr>
        <p:blipFill rotWithShape="1">
          <a:blip r:embed="rId4">
            <a:alphaModFix/>
          </a:blip>
          <a:srcRect b="87866"/>
          <a:stretch/>
        </p:blipFill>
        <p:spPr>
          <a:xfrm>
            <a:off x="1119187" y="1150937"/>
            <a:ext cx="6867525" cy="6143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p134"/>
          <p:cNvSpPr txBox="1"/>
          <p:nvPr/>
        </p:nvSpPr>
        <p:spPr>
          <a:xfrm>
            <a:off x="7424737" y="6459537"/>
            <a:ext cx="9842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</a:pPr>
            <a:fld id="{00000000-1234-1234-1234-123412341234}" type="slidenum">
              <a:rPr lang="en-US" sz="10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134</a:t>
            </a:fld>
            <a:endParaRPr/>
          </a:p>
        </p:txBody>
      </p:sp>
      <p:pic>
        <p:nvPicPr>
          <p:cNvPr id="1290" name="Google Shape;1290;p1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5325" y="900112"/>
            <a:ext cx="7310437" cy="5057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135"/>
          <p:cNvSpPr txBox="1"/>
          <p:nvPr/>
        </p:nvSpPr>
        <p:spPr>
          <a:xfrm>
            <a:off x="7424737" y="6459537"/>
            <a:ext cx="9842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</a:pPr>
            <a:fld id="{00000000-1234-1234-1234-123412341234}" type="slidenum">
              <a:rPr lang="en-US" sz="10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135</a:t>
            </a:fld>
            <a:endParaRPr/>
          </a:p>
        </p:txBody>
      </p:sp>
      <p:sp>
        <p:nvSpPr>
          <p:cNvPr id="1296" name="Google Shape;1296;p135"/>
          <p:cNvSpPr txBox="1"/>
          <p:nvPr/>
        </p:nvSpPr>
        <p:spPr>
          <a:xfrm>
            <a:off x="1668462" y="857250"/>
            <a:ext cx="6270625" cy="5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</a:pPr>
            <a:r>
              <a:rPr lang="en-US" sz="27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Applications  of the Pumping Lemma</a:t>
            </a:r>
            <a:endParaRPr/>
          </a:p>
        </p:txBody>
      </p:sp>
      <p:pic>
        <p:nvPicPr>
          <p:cNvPr id="1297" name="Google Shape;1297;p1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95375" y="1376362"/>
            <a:ext cx="6953250" cy="410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2" name="Google Shape;1302;p136"/>
          <p:cNvSpPr txBox="1"/>
          <p:nvPr/>
        </p:nvSpPr>
        <p:spPr>
          <a:xfrm>
            <a:off x="7424737" y="6459537"/>
            <a:ext cx="9842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</a:pPr>
            <a:fld id="{00000000-1234-1234-1234-123412341234}" type="slidenum">
              <a:rPr lang="en-US" sz="10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136</a:t>
            </a:fld>
            <a:endParaRPr/>
          </a:p>
        </p:txBody>
      </p:sp>
      <p:pic>
        <p:nvPicPr>
          <p:cNvPr id="1303" name="Google Shape;1303;p1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09687" y="1079500"/>
            <a:ext cx="6524625" cy="469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8" name="Google Shape;1308;p137"/>
          <p:cNvSpPr txBox="1"/>
          <p:nvPr/>
        </p:nvSpPr>
        <p:spPr>
          <a:xfrm>
            <a:off x="7424737" y="6459537"/>
            <a:ext cx="9842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</a:pPr>
            <a:fld id="{00000000-1234-1234-1234-123412341234}" type="slidenum">
              <a:rPr lang="en-US" sz="10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137</a:t>
            </a:fld>
            <a:endParaRPr/>
          </a:p>
        </p:txBody>
      </p:sp>
      <p:pic>
        <p:nvPicPr>
          <p:cNvPr id="1309" name="Google Shape;1309;p1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8962" y="1882775"/>
            <a:ext cx="6767512" cy="2898775"/>
          </a:xfrm>
          <a:prstGeom prst="rect">
            <a:avLst/>
          </a:prstGeom>
          <a:noFill/>
          <a:ln>
            <a:noFill/>
          </a:ln>
        </p:spPr>
      </p:pic>
      <p:sp>
        <p:nvSpPr>
          <p:cNvPr id="1310" name="Google Shape;1310;p137"/>
          <p:cNvSpPr txBox="1"/>
          <p:nvPr/>
        </p:nvSpPr>
        <p:spPr>
          <a:xfrm>
            <a:off x="1668462" y="857250"/>
            <a:ext cx="6270625" cy="5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</a:pPr>
            <a:r>
              <a:rPr lang="en-US" sz="27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Applications  of the Pumping Lemma</a:t>
            </a:r>
            <a:endParaRPr/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5" name="Google Shape;1315;p138"/>
          <p:cNvSpPr txBox="1"/>
          <p:nvPr/>
        </p:nvSpPr>
        <p:spPr>
          <a:xfrm>
            <a:off x="7424737" y="6459537"/>
            <a:ext cx="9842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</a:pPr>
            <a:fld id="{00000000-1234-1234-1234-123412341234}" type="slidenum">
              <a:rPr lang="en-US" sz="10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138</a:t>
            </a:fld>
            <a:endParaRPr/>
          </a:p>
        </p:txBody>
      </p:sp>
      <p:pic>
        <p:nvPicPr>
          <p:cNvPr id="1316" name="Google Shape;1316;p1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1287" y="1095375"/>
            <a:ext cx="4214812" cy="4454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7" name="Google Shape;1317;p13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43412" y="912812"/>
            <a:ext cx="4471987" cy="463708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18" name="Google Shape;1318;p138"/>
          <p:cNvCxnSpPr/>
          <p:nvPr/>
        </p:nvCxnSpPr>
        <p:spPr>
          <a:xfrm>
            <a:off x="4500562" y="857250"/>
            <a:ext cx="0" cy="51435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med" len="med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3" name="Google Shape;1323;p139"/>
          <p:cNvSpPr txBox="1"/>
          <p:nvPr/>
        </p:nvSpPr>
        <p:spPr>
          <a:xfrm>
            <a:off x="7424737" y="6459537"/>
            <a:ext cx="9842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</a:pPr>
            <a:fld id="{00000000-1234-1234-1234-123412341234}" type="slidenum">
              <a:rPr lang="en-US" sz="10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139</a:t>
            </a:fld>
            <a:endParaRPr/>
          </a:p>
        </p:txBody>
      </p:sp>
      <p:pic>
        <p:nvPicPr>
          <p:cNvPr id="1324" name="Google Shape;1324;p1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08087" y="935037"/>
            <a:ext cx="6194425" cy="4987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14"/>
          <p:cNvSpPr txBox="1">
            <a:spLocks noGrp="1"/>
          </p:cNvSpPr>
          <p:nvPr>
            <p:ph type="body" idx="1"/>
          </p:nvPr>
        </p:nvSpPr>
        <p:spPr>
          <a:xfrm>
            <a:off x="822325" y="1846262"/>
            <a:ext cx="7543800" cy="4022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0487" marR="0" lvl="0" indent="-127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 "/>
            </a:pPr>
            <a:r>
              <a:rPr lang="en-US" sz="2000" b="1" i="0" u="sng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Basis step:</a:t>
            </a:r>
            <a:r>
              <a:rPr lang="en-US" sz="2000" b="0" i="0" u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 We have to show S(i) for a particular integer value “i”, here “i “ may be zero or one.</a:t>
            </a:r>
            <a:endParaRPr/>
          </a:p>
          <a:p>
            <a:pPr marL="90487" marR="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</a:pPr>
            <a:endParaRPr sz="2000" b="0" i="0" u="none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0487" marR="0" lvl="0" indent="-1270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 "/>
            </a:pPr>
            <a:r>
              <a:rPr lang="en-US" sz="2000" b="1" i="0" u="sng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 Inductive step:</a:t>
            </a:r>
            <a:r>
              <a:rPr lang="en-US" sz="2000" b="0" i="0" u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 We assume n&gt;=i, where “i “ is the basis integer and we have to show that if S(n) then S(n+1) i.e., S(n) =&gt;S(n+1).</a:t>
            </a:r>
            <a:endParaRPr/>
          </a:p>
          <a:p>
            <a:pPr marL="90487" marR="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</a:pPr>
            <a:endParaRPr sz="2000" b="0" i="0" u="none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0488" marR="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</a:pPr>
            <a:endParaRPr sz="2000" b="0" i="0" u="none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5" name="Google Shape;315;p14"/>
          <p:cNvSpPr txBox="1"/>
          <p:nvPr/>
        </p:nvSpPr>
        <p:spPr>
          <a:xfrm>
            <a:off x="7424737" y="6459537"/>
            <a:ext cx="9842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</a:pPr>
            <a:fld id="{00000000-1234-1234-1234-123412341234}" type="slidenum">
              <a:rPr lang="en-US" sz="10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14</a:t>
            </a:fld>
            <a:endParaRPr/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9" name="Google Shape;1329;p140"/>
          <p:cNvSpPr txBox="1"/>
          <p:nvPr/>
        </p:nvSpPr>
        <p:spPr>
          <a:xfrm>
            <a:off x="7424737" y="6459537"/>
            <a:ext cx="9842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</a:pPr>
            <a:fld id="{00000000-1234-1234-1234-123412341234}" type="slidenum">
              <a:rPr lang="en-US" sz="10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140</a:t>
            </a:fld>
            <a:endParaRPr/>
          </a:p>
        </p:txBody>
      </p:sp>
      <p:pic>
        <p:nvPicPr>
          <p:cNvPr id="1330" name="Google Shape;1330;p1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6837" y="1211262"/>
            <a:ext cx="4105275" cy="429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1" name="Google Shape;1331;p14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00562" y="857250"/>
            <a:ext cx="4395787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32" name="Google Shape;1332;p140"/>
          <p:cNvCxnSpPr/>
          <p:nvPr/>
        </p:nvCxnSpPr>
        <p:spPr>
          <a:xfrm>
            <a:off x="4500562" y="857250"/>
            <a:ext cx="0" cy="51435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med" len="med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141"/>
          <p:cNvSpPr txBox="1"/>
          <p:nvPr/>
        </p:nvSpPr>
        <p:spPr>
          <a:xfrm>
            <a:off x="7424737" y="6459537"/>
            <a:ext cx="9842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</a:pPr>
            <a:fld id="{00000000-1234-1234-1234-123412341234}" type="slidenum">
              <a:rPr lang="en-US" sz="10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141</a:t>
            </a:fld>
            <a:endParaRPr/>
          </a:p>
        </p:txBody>
      </p:sp>
      <p:pic>
        <p:nvPicPr>
          <p:cNvPr id="1338" name="Google Shape;1338;p1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79512" y="877887"/>
            <a:ext cx="7148512" cy="4943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Google Shape;1047;p116"/>
          <p:cNvSpPr txBox="1"/>
          <p:nvPr/>
        </p:nvSpPr>
        <p:spPr>
          <a:xfrm>
            <a:off x="7424737" y="6459537"/>
            <a:ext cx="9842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</a:pPr>
            <a:fld id="{00000000-1234-1234-1234-123412341234}" type="slidenum">
              <a:rPr lang="en-US" sz="10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142</a:t>
            </a:fld>
            <a:endParaRPr/>
          </a:p>
        </p:txBody>
      </p:sp>
      <p:pic>
        <p:nvPicPr>
          <p:cNvPr id="1048" name="Google Shape;1048;p1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4400" y="1219200"/>
            <a:ext cx="7548562" cy="4324350"/>
          </a:xfrm>
          <a:prstGeom prst="rect">
            <a:avLst/>
          </a:prstGeom>
          <a:noFill/>
          <a:ln>
            <a:noFill/>
          </a:ln>
        </p:spPr>
      </p:pic>
      <p:sp>
        <p:nvSpPr>
          <p:cNvPr id="1049" name="Google Shape;1049;p116"/>
          <p:cNvSpPr txBox="1"/>
          <p:nvPr/>
        </p:nvSpPr>
        <p:spPr>
          <a:xfrm>
            <a:off x="395287" y="333375"/>
            <a:ext cx="8748712" cy="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CLASSIFICATION OF FINITE AUTOMATON</a:t>
            </a:r>
            <a:endParaRPr/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p117"/>
          <p:cNvSpPr txBox="1"/>
          <p:nvPr/>
        </p:nvSpPr>
        <p:spPr>
          <a:xfrm>
            <a:off x="7424737" y="6459537"/>
            <a:ext cx="9842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</a:pPr>
            <a:fld id="{00000000-1234-1234-1234-123412341234}" type="slidenum">
              <a:rPr lang="en-US" sz="10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143</a:t>
            </a:fld>
            <a:endParaRPr/>
          </a:p>
        </p:txBody>
      </p:sp>
      <p:sp>
        <p:nvSpPr>
          <p:cNvPr id="1055" name="Google Shape;1055;p117"/>
          <p:cNvSpPr txBox="1"/>
          <p:nvPr/>
        </p:nvSpPr>
        <p:spPr>
          <a:xfrm>
            <a:off x="250825" y="260350"/>
            <a:ext cx="8642350" cy="369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FINITE AUTOMATON WITH OUTPUTS</a:t>
            </a:r>
            <a:endParaRPr/>
          </a:p>
        </p:txBody>
      </p:sp>
      <p:sp>
        <p:nvSpPr>
          <p:cNvPr id="1056" name="Google Shape;1056;p117"/>
          <p:cNvSpPr txBox="1"/>
          <p:nvPr/>
        </p:nvSpPr>
        <p:spPr>
          <a:xfrm>
            <a:off x="250825" y="836612"/>
            <a:ext cx="8569325" cy="34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AutoNum type="arabicPeriod"/>
            </a:pPr>
            <a:r>
              <a:rPr lang="en-US" sz="22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Finite automata is always associated with FSM.</a:t>
            </a:r>
            <a:endParaRPr/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AutoNum type="arabicPeriod"/>
            </a:pPr>
            <a:r>
              <a:rPr lang="en-US" sz="22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DFA, NFA, epsilon NFA : tells whether the input is accepted or not.</a:t>
            </a:r>
            <a:endParaRPr/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AutoNum type="arabicPeriod"/>
            </a:pPr>
            <a:r>
              <a:rPr lang="en-US" sz="22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finite automata that generates some output:</a:t>
            </a:r>
            <a:endParaRPr/>
          </a:p>
          <a:p>
            <a:pPr marL="1200150" marR="0" lvl="2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Char char="✔"/>
            </a:pPr>
            <a:r>
              <a:rPr lang="en-US"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Mealy Machines</a:t>
            </a:r>
            <a:endParaRPr/>
          </a:p>
          <a:p>
            <a:pPr marL="1200150" marR="0" lvl="2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Char char="✔"/>
            </a:pPr>
            <a:r>
              <a:rPr lang="en-US"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Moore Machines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Google Shape;1061;p118"/>
          <p:cNvSpPr txBox="1"/>
          <p:nvPr/>
        </p:nvSpPr>
        <p:spPr>
          <a:xfrm>
            <a:off x="7424737" y="6459537"/>
            <a:ext cx="9842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</a:pPr>
            <a:fld id="{00000000-1234-1234-1234-123412341234}" type="slidenum">
              <a:rPr lang="en-US" sz="10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144</a:t>
            </a:fld>
            <a:endParaRPr/>
          </a:p>
        </p:txBody>
      </p:sp>
      <p:sp>
        <p:nvSpPr>
          <p:cNvPr id="1062" name="Google Shape;1062;p118"/>
          <p:cNvSpPr txBox="1"/>
          <p:nvPr/>
        </p:nvSpPr>
        <p:spPr>
          <a:xfrm>
            <a:off x="107950" y="765175"/>
            <a:ext cx="9202737" cy="24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AutoNum type="arabicPeriod"/>
            </a:pPr>
            <a:r>
              <a:rPr lang="en-US" sz="20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 the theory of computation, a Mealy machine is a finite state transducer that generates an output based on its current state and input. </a:t>
            </a:r>
            <a:endParaRPr/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AutoNum type="arabicPeriod"/>
            </a:pPr>
            <a:r>
              <a:rPr lang="en-US" sz="20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This means that the state diagram will include both an input and output signal for each transition edge. This maps transitions in the machine to outputs.</a:t>
            </a:r>
            <a:endParaRPr/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AutoNum type="arabicPeriod"/>
            </a:pPr>
            <a:r>
              <a:rPr lang="en-US" sz="20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This has reduced number of states</a:t>
            </a:r>
            <a:endParaRPr/>
          </a:p>
        </p:txBody>
      </p:sp>
      <p:sp>
        <p:nvSpPr>
          <p:cNvPr id="1063" name="Google Shape;1063;p118"/>
          <p:cNvSpPr txBox="1"/>
          <p:nvPr/>
        </p:nvSpPr>
        <p:spPr>
          <a:xfrm>
            <a:off x="2555875" y="115887"/>
            <a:ext cx="3684587" cy="52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8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Mealy state machine</a:t>
            </a:r>
            <a:endParaRPr/>
          </a:p>
        </p:txBody>
      </p:sp>
      <p:pic>
        <p:nvPicPr>
          <p:cNvPr id="1064" name="Google Shape;1064;p1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987" y="3500437"/>
            <a:ext cx="5697537" cy="23637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5" name="Google Shape;1065;p1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286500" y="2995612"/>
            <a:ext cx="2276475" cy="2876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p119"/>
          <p:cNvSpPr txBox="1"/>
          <p:nvPr/>
        </p:nvSpPr>
        <p:spPr>
          <a:xfrm>
            <a:off x="7424737" y="6459537"/>
            <a:ext cx="9842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</a:pPr>
            <a:fld id="{00000000-1234-1234-1234-123412341234}" type="slidenum">
              <a:rPr lang="en-US" sz="10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145</a:t>
            </a:fld>
            <a:endParaRPr/>
          </a:p>
        </p:txBody>
      </p:sp>
      <p:pic>
        <p:nvPicPr>
          <p:cNvPr id="1071" name="Google Shape;1071;p1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8312" y="1052512"/>
            <a:ext cx="8424862" cy="4968875"/>
          </a:xfrm>
          <a:prstGeom prst="rect">
            <a:avLst/>
          </a:prstGeom>
          <a:noFill/>
          <a:ln>
            <a:noFill/>
          </a:ln>
        </p:spPr>
      </p:pic>
      <p:sp>
        <p:nvSpPr>
          <p:cNvPr id="1072" name="Google Shape;1072;p119"/>
          <p:cNvSpPr txBox="1"/>
          <p:nvPr/>
        </p:nvSpPr>
        <p:spPr>
          <a:xfrm>
            <a:off x="2555875" y="115887"/>
            <a:ext cx="3684587" cy="52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8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Mealy state machine</a:t>
            </a:r>
            <a:endParaRPr/>
          </a:p>
        </p:txBody>
      </p: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7" name="Google Shape;1077;p120"/>
          <p:cNvSpPr txBox="1"/>
          <p:nvPr/>
        </p:nvSpPr>
        <p:spPr>
          <a:xfrm>
            <a:off x="7424737" y="6459537"/>
            <a:ext cx="9842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</a:pPr>
            <a:fld id="{00000000-1234-1234-1234-123412341234}" type="slidenum">
              <a:rPr lang="en-US" sz="10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146</a:t>
            </a:fld>
            <a:endParaRPr/>
          </a:p>
        </p:txBody>
      </p:sp>
      <p:sp>
        <p:nvSpPr>
          <p:cNvPr id="1078" name="Google Shape;1078;p120"/>
          <p:cNvSpPr txBox="1"/>
          <p:nvPr/>
        </p:nvSpPr>
        <p:spPr>
          <a:xfrm>
            <a:off x="2516187" y="115887"/>
            <a:ext cx="3762375" cy="52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8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Moore state machine</a:t>
            </a:r>
            <a:endParaRPr/>
          </a:p>
        </p:txBody>
      </p:sp>
      <p:sp>
        <p:nvSpPr>
          <p:cNvPr id="1079" name="Google Shape;1079;p120"/>
          <p:cNvSpPr txBox="1"/>
          <p:nvPr/>
        </p:nvSpPr>
        <p:spPr>
          <a:xfrm>
            <a:off x="14287" y="592137"/>
            <a:ext cx="8964612" cy="2862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AutoNum type="arabicPeriod"/>
            </a:pPr>
            <a:r>
              <a:rPr lang="en-US" sz="20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 the theory of computation, a Moore machine is a finite state transducer where the outputs are determined by the current state alone (and do not depend directly on the input). </a:t>
            </a:r>
            <a:endParaRPr/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AutoNum type="arabicPeriod"/>
            </a:pPr>
            <a:r>
              <a:rPr lang="en-US" sz="20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state diagram for a Moore machine will include an output signal for each state. The transitions are not directly dependent upon input.</a:t>
            </a:r>
            <a:endParaRPr/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AutoNum type="arabicPeriod"/>
            </a:pPr>
            <a:r>
              <a:rPr lang="en-US" sz="20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advantage of the Moore model is a simplification of the behavior</a:t>
            </a:r>
            <a:endParaRPr/>
          </a:p>
        </p:txBody>
      </p:sp>
      <p:pic>
        <p:nvPicPr>
          <p:cNvPr id="1080" name="Google Shape;1080;p1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3175" y="3644900"/>
            <a:ext cx="5943600" cy="297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1" name="Google Shape;1081;p1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76950" y="3581400"/>
            <a:ext cx="2695575" cy="280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" name="Google Shape;1086;p121"/>
          <p:cNvSpPr txBox="1"/>
          <p:nvPr/>
        </p:nvSpPr>
        <p:spPr>
          <a:xfrm>
            <a:off x="7424737" y="6459537"/>
            <a:ext cx="9842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</a:pPr>
            <a:fld id="{00000000-1234-1234-1234-123412341234}" type="slidenum">
              <a:rPr lang="en-US" sz="10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147</a:t>
            </a:fld>
            <a:endParaRPr/>
          </a:p>
        </p:txBody>
      </p:sp>
      <p:sp>
        <p:nvSpPr>
          <p:cNvPr id="1087" name="Google Shape;1087;p121"/>
          <p:cNvSpPr txBox="1"/>
          <p:nvPr/>
        </p:nvSpPr>
        <p:spPr>
          <a:xfrm>
            <a:off x="2516187" y="115887"/>
            <a:ext cx="3762375" cy="52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8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Moore state machine</a:t>
            </a:r>
            <a:endParaRPr/>
          </a:p>
        </p:txBody>
      </p:sp>
      <p:pic>
        <p:nvPicPr>
          <p:cNvPr id="1088" name="Google Shape;1088;p1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1187" y="836612"/>
            <a:ext cx="7632700" cy="50403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" name="Google Shape;1093;p122"/>
          <p:cNvSpPr txBox="1"/>
          <p:nvPr/>
        </p:nvSpPr>
        <p:spPr>
          <a:xfrm>
            <a:off x="7424737" y="6459537"/>
            <a:ext cx="9842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</a:pPr>
            <a:fld id="{00000000-1234-1234-1234-123412341234}" type="slidenum">
              <a:rPr lang="en-US" sz="10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148</a:t>
            </a:fld>
            <a:endParaRPr/>
          </a:p>
        </p:txBody>
      </p:sp>
      <p:pic>
        <p:nvPicPr>
          <p:cNvPr id="1094" name="Google Shape;1094;p1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0825" y="1125537"/>
            <a:ext cx="8642350" cy="4895850"/>
          </a:xfrm>
          <a:prstGeom prst="rect">
            <a:avLst/>
          </a:prstGeom>
          <a:noFill/>
          <a:ln>
            <a:noFill/>
          </a:ln>
        </p:spPr>
      </p:pic>
      <p:sp>
        <p:nvSpPr>
          <p:cNvPr id="1095" name="Google Shape;1095;p122"/>
          <p:cNvSpPr txBox="1"/>
          <p:nvPr/>
        </p:nvSpPr>
        <p:spPr>
          <a:xfrm>
            <a:off x="323850" y="188912"/>
            <a:ext cx="8820150" cy="430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lang="en-US" sz="22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MEALY MACHINE VS MOORE MACHINE</a:t>
            </a:r>
            <a:endParaRPr/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Google Shape;1100;p123"/>
          <p:cNvSpPr txBox="1"/>
          <p:nvPr/>
        </p:nvSpPr>
        <p:spPr>
          <a:xfrm>
            <a:off x="7424737" y="6459537"/>
            <a:ext cx="9842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</a:pPr>
            <a:fld id="{00000000-1234-1234-1234-123412341234}" type="slidenum">
              <a:rPr lang="en-US" sz="10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149</a:t>
            </a:fld>
            <a:endParaRPr/>
          </a:p>
        </p:txBody>
      </p:sp>
      <p:sp>
        <p:nvSpPr>
          <p:cNvPr id="1101" name="Google Shape;1101;p123"/>
          <p:cNvSpPr txBox="1"/>
          <p:nvPr/>
        </p:nvSpPr>
        <p:spPr>
          <a:xfrm>
            <a:off x="214312" y="285750"/>
            <a:ext cx="8572500" cy="830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Design a Mealy machine that prints ‘A’ if the sequence ‘110’ is encountered </a:t>
            </a:r>
            <a:endParaRPr/>
          </a:p>
        </p:txBody>
      </p:sp>
      <p:sp>
        <p:nvSpPr>
          <p:cNvPr id="1102" name="Google Shape;1102;p123"/>
          <p:cNvSpPr txBox="1"/>
          <p:nvPr/>
        </p:nvSpPr>
        <p:spPr>
          <a:xfrm>
            <a:off x="0" y="1285875"/>
            <a:ext cx="8501062" cy="1323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lang="en-US" sz="22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Solution: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lang="en-US" sz="22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Construct a DFA that accepts strings containing ‘110’ as substring</a:t>
            </a:r>
            <a:r>
              <a:rPr lang="en-US"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15"/>
          <p:cNvSpPr txBox="1">
            <a:spLocks noGrp="1"/>
          </p:cNvSpPr>
          <p:nvPr>
            <p:ph type="title"/>
          </p:nvPr>
        </p:nvSpPr>
        <p:spPr>
          <a:xfrm>
            <a:off x="457200" y="2540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53975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10103"/>
              </a:buClr>
              <a:buSzPts val="1900"/>
              <a:buFont typeface="Arial"/>
              <a:buNone/>
            </a:pPr>
            <a:r>
              <a:rPr lang="en-US" sz="1900" b="1" i="0" u="none">
                <a:solidFill>
                  <a:srgbClr val="010103"/>
                </a:solidFill>
                <a:latin typeface="Arial"/>
                <a:ea typeface="Arial"/>
                <a:cs typeface="Arial"/>
                <a:sym typeface="Arial"/>
              </a:rPr>
              <a:t>Problems</a:t>
            </a:r>
            <a:endParaRPr/>
          </a:p>
        </p:txBody>
      </p:sp>
      <p:sp>
        <p:nvSpPr>
          <p:cNvPr id="321" name="Google Shape;321;p15"/>
          <p:cNvSpPr txBox="1">
            <a:spLocks noGrp="1"/>
          </p:cNvSpPr>
          <p:nvPr>
            <p:ph type="body" idx="1"/>
          </p:nvPr>
        </p:nvSpPr>
        <p:spPr>
          <a:xfrm>
            <a:off x="762000" y="1752600"/>
            <a:ext cx="8229600" cy="453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0487" marR="0" lvl="0" indent="-127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 "/>
            </a:pPr>
            <a:r>
              <a:rPr lang="en-US" sz="2000" b="0" i="0" u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Prove by an induction method on “n” </a:t>
            </a:r>
            <a:endParaRPr/>
          </a:p>
          <a:p>
            <a:pPr marL="90487" marR="0" lvl="0" indent="-90487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</a:pPr>
            <a:r>
              <a:rPr lang="en-US" sz="2000" b="0" i="0" u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      i=0 ∑ n i2 =((n(n+1)(2n+1))/6).  </a:t>
            </a:r>
            <a:endParaRPr/>
          </a:p>
          <a:p>
            <a:pPr marL="90487" marR="0" lvl="0" indent="-90487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</a:pPr>
            <a:r>
              <a:rPr lang="en-US" sz="2000" b="0" i="0" u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Solution:</a:t>
            </a:r>
            <a:endParaRPr/>
          </a:p>
          <a:p>
            <a:pPr marL="90487" marR="0" lvl="0" indent="-90487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</a:pPr>
            <a:r>
              <a:rPr lang="en-US" sz="2000" b="0" i="0" u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      i=0 ∑ n i2 =((n(n+1)(2n+1))/6).   ----&gt; Equ 1</a:t>
            </a:r>
            <a:endParaRPr/>
          </a:p>
          <a:p>
            <a:pPr marL="90487" marR="0" lvl="0" indent="-90487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</a:pPr>
            <a:endParaRPr sz="2000" b="0" i="0" u="none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0487" marR="0" lvl="0" indent="-1270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 "/>
            </a:pPr>
            <a:r>
              <a:rPr lang="en-US" sz="2000" b="0" i="0" u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Induction Principle:</a:t>
            </a:r>
            <a:endParaRPr/>
          </a:p>
          <a:p>
            <a:pPr marL="90487" marR="0" lvl="0" indent="-90487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</a:pPr>
            <a:r>
              <a:rPr lang="en-US" sz="2000" b="0" i="0" u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  If we prove S(i) and we prove that for all n&gt;=I, S(n)=&gt;S(n+1), then we may conclude that s(n) for all n&gt;=1.</a:t>
            </a:r>
            <a:endParaRPr/>
          </a:p>
          <a:p>
            <a:pPr marL="90488" marR="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</a:pPr>
            <a:endParaRPr sz="2000" b="0" i="0" u="none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2" name="Google Shape;322;p15"/>
          <p:cNvSpPr txBox="1"/>
          <p:nvPr/>
        </p:nvSpPr>
        <p:spPr>
          <a:xfrm>
            <a:off x="7424737" y="6459537"/>
            <a:ext cx="9842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</a:pPr>
            <a:fld id="{00000000-1234-1234-1234-123412341234}" type="slidenum">
              <a:rPr lang="en-US" sz="10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15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16"/>
          <p:cNvSpPr txBox="1">
            <a:spLocks noGrp="1"/>
          </p:cNvSpPr>
          <p:nvPr>
            <p:ph type="body" idx="1"/>
          </p:nvPr>
        </p:nvSpPr>
        <p:spPr>
          <a:xfrm>
            <a:off x="822325" y="1752600"/>
            <a:ext cx="7543800" cy="4022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0487" marR="0" lvl="0" indent="-9048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</a:pPr>
            <a:r>
              <a:rPr lang="en-US" sz="2000" b="0" i="0" u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Basis: </a:t>
            </a:r>
            <a:endParaRPr/>
          </a:p>
          <a:p>
            <a:pPr marL="90487" marR="0" lvl="0" indent="-90487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</a:pPr>
            <a:r>
              <a:rPr lang="en-US" sz="2000" b="0" i="0" u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Put n=0 in the equ 1</a:t>
            </a:r>
            <a:endParaRPr/>
          </a:p>
          <a:p>
            <a:pPr marL="90487" marR="0" lvl="0" indent="-90487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</a:pPr>
            <a:r>
              <a:rPr lang="en-US" sz="2000" b="0" i="0" u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       RHS=  (0 (0+1) (2*0+1))/6 =&gt; 0 </a:t>
            </a:r>
            <a:endParaRPr/>
          </a:p>
          <a:p>
            <a:pPr marL="90487" marR="0" lvl="0" indent="-90487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</a:pPr>
            <a:r>
              <a:rPr lang="en-US" sz="2000" b="0" i="0" u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       LHS = i=0 ∑ n  (02) =&gt; 0</a:t>
            </a:r>
            <a:endParaRPr/>
          </a:p>
          <a:p>
            <a:pPr marL="90487" marR="0" lvl="0" indent="-90487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</a:pPr>
            <a:r>
              <a:rPr lang="en-US" sz="2000" b="0" i="0" u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       i.e., LHS = RHS.</a:t>
            </a:r>
            <a:endParaRPr/>
          </a:p>
          <a:p>
            <a:pPr marL="90487" marR="0" lvl="0" indent="-90487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</a:pPr>
            <a:r>
              <a:rPr lang="en-US" sz="2000" b="0" i="0" u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Inductive step:</a:t>
            </a:r>
            <a:endParaRPr/>
          </a:p>
          <a:p>
            <a:pPr marL="90487" marR="0" lvl="0" indent="-90487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</a:pPr>
            <a:r>
              <a:rPr lang="en-US" sz="2000" b="0" i="0" u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Put n =1 in the equ 1</a:t>
            </a:r>
            <a:endParaRPr/>
          </a:p>
          <a:p>
            <a:pPr marL="90487" marR="0" lvl="0" indent="-90487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</a:pPr>
            <a:r>
              <a:rPr lang="en-US" sz="2000" b="0" i="0" u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          S(n) = (n(n+1)(2n+1))/6.</a:t>
            </a:r>
            <a:endParaRPr/>
          </a:p>
          <a:p>
            <a:pPr marL="90487" marR="0" lvl="0" indent="-90487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</a:pPr>
            <a:r>
              <a:rPr lang="en-US" sz="2000" b="0" i="0" u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        = (2n3+2n2+n2+n)/6. ---&gt; Equ 2</a:t>
            </a:r>
            <a:endParaRPr/>
          </a:p>
        </p:txBody>
      </p:sp>
      <p:sp>
        <p:nvSpPr>
          <p:cNvPr id="328" name="Google Shape;328;p16"/>
          <p:cNvSpPr txBox="1"/>
          <p:nvPr/>
        </p:nvSpPr>
        <p:spPr>
          <a:xfrm>
            <a:off x="7424737" y="6459537"/>
            <a:ext cx="9842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</a:pPr>
            <a:fld id="{00000000-1234-1234-1234-123412341234}" type="slidenum">
              <a:rPr lang="en-US" sz="10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16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17"/>
          <p:cNvSpPr txBox="1">
            <a:spLocks noGrp="1"/>
          </p:cNvSpPr>
          <p:nvPr>
            <p:ph type="body" idx="1"/>
          </p:nvPr>
        </p:nvSpPr>
        <p:spPr>
          <a:xfrm>
            <a:off x="914400" y="1828800"/>
            <a:ext cx="8686800" cy="453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0487" marR="0" lvl="0" indent="-127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 "/>
            </a:pPr>
            <a:r>
              <a:rPr lang="en-US" sz="2000" b="0" i="0" u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Put n=n+1 in the equ 1</a:t>
            </a:r>
            <a:endParaRPr/>
          </a:p>
          <a:p>
            <a:pPr marL="90487" marR="0" lvl="0" indent="-1270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 "/>
            </a:pPr>
            <a:r>
              <a:rPr lang="en-US" sz="2000" b="0" i="0" u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S(n+1) =&gt; ((n+1)(n+2)(2n+3))/6.</a:t>
            </a:r>
            <a:endParaRPr/>
          </a:p>
          <a:p>
            <a:pPr marL="90487" marR="0" lvl="0" indent="-90487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</a:pPr>
            <a:r>
              <a:rPr lang="en-US" sz="2000" b="0" i="0" u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               =&gt; ((n2+3n+2) (2n+3))/6.</a:t>
            </a:r>
            <a:endParaRPr/>
          </a:p>
          <a:p>
            <a:pPr marL="90487" marR="0" lvl="0" indent="-90487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</a:pPr>
            <a:r>
              <a:rPr lang="en-US" sz="2000" b="0" i="0" u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               =&gt; (2n3+6n2+4n+3n2+9n+6)/6.-&gt;equ 3</a:t>
            </a:r>
            <a:endParaRPr/>
          </a:p>
          <a:p>
            <a:pPr marL="90487" marR="0" lvl="0" indent="-90487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</a:pPr>
            <a:r>
              <a:rPr lang="en-US" sz="2000" b="0" i="0" u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From the induction principle: </a:t>
            </a:r>
            <a:endParaRPr/>
          </a:p>
          <a:p>
            <a:pPr marL="90487" marR="0" lvl="0" indent="-90487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</a:pPr>
            <a:r>
              <a:rPr lang="en-US" sz="2000" b="0" i="0" u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                 = S(n+1) =S(n) + (n+1)2.</a:t>
            </a:r>
            <a:endParaRPr/>
          </a:p>
          <a:p>
            <a:pPr marL="90487" marR="0" lvl="0" indent="-90487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</a:pPr>
            <a:r>
              <a:rPr lang="en-US" sz="2000" b="0" i="0" u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                 = ((2n3+3n2+n)/6) + (n+1)2</a:t>
            </a:r>
            <a:endParaRPr/>
          </a:p>
          <a:p>
            <a:pPr marL="90487" marR="0" lvl="0" indent="-90487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libri"/>
              <a:buNone/>
            </a:pPr>
            <a:r>
              <a:rPr lang="en-US" sz="2400" b="0" i="0" u="none" baseline="3000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                               </a:t>
            </a:r>
            <a:endParaRPr/>
          </a:p>
        </p:txBody>
      </p:sp>
      <p:sp>
        <p:nvSpPr>
          <p:cNvPr id="334" name="Google Shape;334;p17"/>
          <p:cNvSpPr txBox="1"/>
          <p:nvPr/>
        </p:nvSpPr>
        <p:spPr>
          <a:xfrm>
            <a:off x="7424737" y="6459537"/>
            <a:ext cx="9842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</a:pPr>
            <a:fld id="{00000000-1234-1234-1234-123412341234}" type="slidenum">
              <a:rPr lang="en-US" sz="10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17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18"/>
          <p:cNvSpPr txBox="1">
            <a:spLocks noGrp="1"/>
          </p:cNvSpPr>
          <p:nvPr>
            <p:ph type="body" idx="1"/>
          </p:nvPr>
        </p:nvSpPr>
        <p:spPr>
          <a:xfrm>
            <a:off x="822325" y="1846262"/>
            <a:ext cx="7543800" cy="4022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0487" marR="0" lvl="0" indent="-127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 "/>
            </a:pPr>
            <a:r>
              <a:rPr lang="en-US" sz="2000" b="0" i="0" u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= (</a:t>
            </a:r>
            <a:r>
              <a:rPr lang="en-US" sz="2400" b="0" i="0" u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(2n</a:t>
            </a:r>
            <a:r>
              <a:rPr lang="en-US" sz="2400" b="0" i="0" u="none" baseline="3000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lang="en-US" sz="2400" b="0" i="0" u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+3n</a:t>
            </a:r>
            <a:r>
              <a:rPr lang="en-US" sz="2400" b="0" i="0" u="none" baseline="3000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-US" sz="2400" b="0" i="0" u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+n)/6) + (n</a:t>
            </a:r>
            <a:r>
              <a:rPr lang="en-US" sz="2400" b="0" i="0" u="none" baseline="3000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-US" sz="2400" b="0" i="0" u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+2n+1)</a:t>
            </a:r>
            <a:endParaRPr/>
          </a:p>
          <a:p>
            <a:pPr marL="90487" marR="0" lvl="0" indent="-1524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libri"/>
              <a:buChar char=" "/>
            </a:pPr>
            <a:r>
              <a:rPr lang="en-US" sz="2400" b="0" i="0" u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Cross multiplying the ‘6’ on the numerator.</a:t>
            </a:r>
            <a:endParaRPr sz="2400" b="0" i="0" u="none" baseline="30000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0487" marR="0" lvl="0" indent="-1270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 "/>
            </a:pPr>
            <a:r>
              <a:rPr lang="en-US" sz="2000" b="0" i="0" u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= (</a:t>
            </a:r>
            <a:r>
              <a:rPr lang="en-US" sz="2400" b="0" i="0" u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(2n</a:t>
            </a:r>
            <a:r>
              <a:rPr lang="en-US" sz="2400" b="0" i="0" u="none" baseline="3000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lang="en-US" sz="2400" b="0" i="0" u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+3n</a:t>
            </a:r>
            <a:r>
              <a:rPr lang="en-US" sz="2400" b="0" i="0" u="none" baseline="3000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-US" sz="2400" b="0" i="0" u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+n + 6n</a:t>
            </a:r>
            <a:r>
              <a:rPr lang="en-US" sz="2400" b="0" i="0" u="none" baseline="3000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-US" sz="2400" b="0" i="0" u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+12n+6))/6.</a:t>
            </a:r>
            <a:endParaRPr/>
          </a:p>
          <a:p>
            <a:pPr marL="90487" marR="0" lvl="0" indent="-1524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libri"/>
              <a:buChar char=" "/>
            </a:pPr>
            <a:r>
              <a:rPr lang="en-US" sz="2400" b="0" i="0" u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= </a:t>
            </a:r>
            <a:r>
              <a:rPr lang="en-US" sz="2000" b="0" i="0" u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2400" b="0" i="0" u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(2n</a:t>
            </a:r>
            <a:r>
              <a:rPr lang="en-US" sz="2400" b="0" i="0" u="none" baseline="3000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lang="en-US" sz="2400" b="0" i="0" u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+9n</a:t>
            </a:r>
            <a:r>
              <a:rPr lang="en-US" sz="2400" b="0" i="0" u="none" baseline="3000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-US" sz="2400" b="0" i="0" u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+13n+6))/6. --🡪 equ 4</a:t>
            </a:r>
            <a:endParaRPr/>
          </a:p>
          <a:p>
            <a:pPr marL="90487" marR="0" lvl="0" indent="-1524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libri"/>
              <a:buChar char=" "/>
            </a:pPr>
            <a:r>
              <a:rPr lang="en-US" sz="2400" b="0" i="0" u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Equ 4 satisfies equ 3 </a:t>
            </a:r>
            <a:endParaRPr/>
          </a:p>
          <a:p>
            <a:pPr marL="90487" marR="0" lvl="0" indent="-1524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libri"/>
              <a:buChar char=" "/>
            </a:pPr>
            <a:r>
              <a:rPr lang="en-US" sz="2400" b="0" i="0" u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Hence proved.</a:t>
            </a:r>
            <a:endParaRPr sz="2400" b="0" i="0" u="none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0488" marR="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libri"/>
              <a:buNone/>
            </a:pPr>
            <a:endParaRPr sz="2400" b="0" i="0" u="none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0" name="Google Shape;340;p18"/>
          <p:cNvSpPr txBox="1"/>
          <p:nvPr/>
        </p:nvSpPr>
        <p:spPr>
          <a:xfrm>
            <a:off x="7424737" y="6459537"/>
            <a:ext cx="9842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</a:pPr>
            <a:fld id="{00000000-1234-1234-1234-123412341234}" type="slidenum">
              <a:rPr lang="en-US" sz="10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18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19"/>
          <p:cNvSpPr txBox="1">
            <a:spLocks noGrp="1"/>
          </p:cNvSpPr>
          <p:nvPr>
            <p:ph type="title"/>
          </p:nvPr>
        </p:nvSpPr>
        <p:spPr>
          <a:xfrm>
            <a:off x="822325" y="287337"/>
            <a:ext cx="7543800" cy="1449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10103"/>
              </a:buClr>
              <a:buSzPts val="1900"/>
              <a:buFont typeface="Arial"/>
              <a:buNone/>
            </a:pPr>
            <a:r>
              <a:rPr lang="en-US" sz="1900" b="1" i="0" u="none">
                <a:solidFill>
                  <a:srgbClr val="010103"/>
                </a:solidFill>
                <a:latin typeface="Arial"/>
                <a:ea typeface="Arial"/>
                <a:cs typeface="Arial"/>
                <a:sym typeface="Arial"/>
              </a:rPr>
              <a:t>Deductive proof: </a:t>
            </a:r>
            <a:endParaRPr/>
          </a:p>
        </p:txBody>
      </p:sp>
      <p:sp>
        <p:nvSpPr>
          <p:cNvPr id="346" name="Google Shape;346;p19"/>
          <p:cNvSpPr txBox="1">
            <a:spLocks noGrp="1"/>
          </p:cNvSpPr>
          <p:nvPr>
            <p:ph type="body" idx="1"/>
          </p:nvPr>
        </p:nvSpPr>
        <p:spPr>
          <a:xfrm>
            <a:off x="822325" y="1846262"/>
            <a:ext cx="7543800" cy="4022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0487" marR="0" lvl="0" indent="-127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 "/>
            </a:pPr>
            <a:r>
              <a:rPr lang="en-US" sz="2000" b="0" i="0" u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Consists of sequence of statements whose truth lead us from some initial statement called the hypothesis or the give statement to a conclusion statement. </a:t>
            </a:r>
            <a:endParaRPr/>
          </a:p>
          <a:p>
            <a:pPr marL="90487" marR="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</a:pPr>
            <a:endParaRPr sz="2000" b="0" i="0" u="none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0487" marR="0" lvl="0" indent="-1270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 "/>
            </a:pPr>
            <a:r>
              <a:rPr lang="en-US" sz="2000" b="0" i="0" u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Deductive Principle:</a:t>
            </a:r>
            <a:endParaRPr/>
          </a:p>
          <a:p>
            <a:pPr marL="90487" marR="0" lvl="0" indent="-1270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 "/>
            </a:pPr>
            <a:r>
              <a:rPr lang="en-US" sz="2000" b="0" i="0" u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The theorem is proved when we go from a hypothesis H to a conclusion C is the atatement “ if H then C”. i.e C is deduced from H</a:t>
            </a:r>
            <a:endParaRPr/>
          </a:p>
        </p:txBody>
      </p:sp>
      <p:sp>
        <p:nvSpPr>
          <p:cNvPr id="347" name="Google Shape;347;p19"/>
          <p:cNvSpPr txBox="1"/>
          <p:nvPr/>
        </p:nvSpPr>
        <p:spPr>
          <a:xfrm>
            <a:off x="7424737" y="6459537"/>
            <a:ext cx="9842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</a:pPr>
            <a:fld id="{00000000-1234-1234-1234-123412341234}" type="slidenum">
              <a:rPr lang="en-US" sz="10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19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"/>
          <p:cNvSpPr/>
          <p:nvPr/>
        </p:nvSpPr>
        <p:spPr>
          <a:xfrm>
            <a:off x="9525" y="1241425"/>
            <a:ext cx="9126537" cy="0"/>
          </a:xfrm>
          <a:custGeom>
            <a:avLst/>
            <a:gdLst/>
            <a:ahLst/>
            <a:cxnLst/>
            <a:rect l="l" t="t" r="r" b="b"/>
            <a:pathLst>
              <a:path w="9735185" h="120000" extrusionOk="0">
                <a:moveTo>
                  <a:pt x="0" y="0"/>
                </a:moveTo>
                <a:lnTo>
                  <a:pt x="9734587" y="0"/>
                </a:lnTo>
              </a:path>
            </a:pathLst>
          </a:custGeom>
          <a:noFill/>
          <a:ln w="28500" cap="flat" cmpd="sng">
            <a:solidFill>
              <a:srgbClr val="1F97C8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2"/>
          <p:cNvSpPr txBox="1"/>
          <p:nvPr/>
        </p:nvSpPr>
        <p:spPr>
          <a:xfrm>
            <a:off x="1600200" y="381000"/>
            <a:ext cx="5408612" cy="307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1112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0103"/>
              </a:buClr>
              <a:buSzPts val="2000"/>
              <a:buFont typeface="Arial"/>
              <a:buNone/>
            </a:pPr>
            <a:r>
              <a:rPr lang="en-US" sz="2000" b="1" i="0" u="none">
                <a:solidFill>
                  <a:srgbClr val="010103"/>
                </a:solidFill>
                <a:latin typeface="Arial"/>
                <a:ea typeface="Arial"/>
                <a:cs typeface="Arial"/>
                <a:sym typeface="Arial"/>
              </a:rPr>
              <a:t>UNIT 1</a:t>
            </a:r>
            <a:endParaRPr/>
          </a:p>
        </p:txBody>
      </p:sp>
      <p:sp>
        <p:nvSpPr>
          <p:cNvPr id="177" name="Google Shape;177;p2"/>
          <p:cNvSpPr/>
          <p:nvPr/>
        </p:nvSpPr>
        <p:spPr>
          <a:xfrm rot="10800000" flipH="1">
            <a:off x="0" y="5837237"/>
            <a:ext cx="9144000" cy="42862"/>
          </a:xfrm>
          <a:custGeom>
            <a:avLst/>
            <a:gdLst/>
            <a:ahLst/>
            <a:cxnLst/>
            <a:rect l="l" t="t" r="r" b="b"/>
            <a:pathLst>
              <a:path w="2915285" h="217170" extrusionOk="0">
                <a:moveTo>
                  <a:pt x="0" y="0"/>
                </a:moveTo>
                <a:lnTo>
                  <a:pt x="2914775" y="0"/>
                </a:lnTo>
                <a:lnTo>
                  <a:pt x="2914775" y="216855"/>
                </a:lnTo>
                <a:lnTo>
                  <a:pt x="0" y="216855"/>
                </a:lnTo>
                <a:lnTo>
                  <a:pt x="0" y="0"/>
                </a:lnTo>
                <a:close/>
              </a:path>
            </a:pathLst>
          </a:custGeom>
          <a:solidFill>
            <a:srgbClr val="0793C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8" name="Google Shape;178;p2"/>
          <p:cNvGrpSpPr/>
          <p:nvPr/>
        </p:nvGrpSpPr>
        <p:grpSpPr>
          <a:xfrm>
            <a:off x="66675" y="1296987"/>
            <a:ext cx="9012237" cy="4484687"/>
            <a:chOff x="127862" y="1268442"/>
            <a:chExt cx="9296400" cy="846250"/>
          </a:xfrm>
        </p:grpSpPr>
        <p:sp>
          <p:nvSpPr>
            <p:cNvPr id="179" name="Google Shape;179;p2"/>
            <p:cNvSpPr txBox="1"/>
            <p:nvPr/>
          </p:nvSpPr>
          <p:spPr>
            <a:xfrm>
              <a:off x="127862" y="1268442"/>
              <a:ext cx="9296400" cy="846250"/>
            </a:xfrm>
            <a:prstGeom prst="rect">
              <a:avLst/>
            </a:prstGeom>
            <a:solidFill>
              <a:schemeClr val="lt1"/>
            </a:solidFill>
            <a:ln w="15875" cap="flat" cmpd="sng">
              <a:solidFill>
                <a:srgbClr val="00B0F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80;p2"/>
            <p:cNvSpPr txBox="1"/>
            <p:nvPr/>
          </p:nvSpPr>
          <p:spPr>
            <a:xfrm>
              <a:off x="168801" y="1274433"/>
              <a:ext cx="9214521" cy="5721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" name="Google Shape;181;p2"/>
          <p:cNvSpPr txBox="1"/>
          <p:nvPr/>
        </p:nvSpPr>
        <p:spPr>
          <a:xfrm>
            <a:off x="138112" y="1484312"/>
            <a:ext cx="4246562" cy="406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257175" marR="0" lvl="0" indent="-25717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lang="en-US" sz="15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Introduction to Automaton</a:t>
            </a:r>
            <a:endParaRPr/>
          </a:p>
          <a:p>
            <a:pPr marL="257175" marR="0" lvl="0" indent="-25717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lang="en-US" sz="15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Mathematical concepts</a:t>
            </a:r>
            <a:endParaRPr/>
          </a:p>
          <a:p>
            <a:pPr marL="257175" marR="0" lvl="0" indent="-25717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lang="en-US" sz="15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Formal Languages: Strings, Languages, Properties</a:t>
            </a:r>
            <a:endParaRPr/>
          </a:p>
          <a:p>
            <a:pPr marL="257175" marR="0" lvl="0" indent="-25717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lang="en-US" sz="15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Finite Representation : Regular Expressions</a:t>
            </a:r>
            <a:endParaRPr/>
          </a:p>
          <a:p>
            <a:pPr marL="257175" marR="0" lvl="0" indent="-25717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lang="en-US" sz="15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Problems related to regular expressions</a:t>
            </a:r>
            <a:endParaRPr/>
          </a:p>
          <a:p>
            <a:pPr marL="257175" marR="0" lvl="0" indent="-25717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lang="en-US" sz="15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Finite Automata :Deterministic Finite Automata</a:t>
            </a:r>
            <a:endParaRPr/>
          </a:p>
          <a:p>
            <a:pPr marL="257175" marR="0" lvl="0" indent="-25717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lang="en-US" sz="15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Nondeterministic Finite Automata</a:t>
            </a:r>
            <a:endParaRPr/>
          </a:p>
          <a:p>
            <a:pPr marL="257175" marR="0" lvl="0" indent="-25717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lang="en-US" sz="15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Finite Automaton with €- moves</a:t>
            </a:r>
            <a:endParaRPr/>
          </a:p>
          <a:p>
            <a:pPr marL="257175" marR="0" lvl="0" indent="-25717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lang="en-US" sz="15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Problems related to Deterministic and Nondeterministic Finite Automata </a:t>
            </a:r>
            <a:endParaRPr/>
          </a:p>
          <a:p>
            <a:pPr marL="257175" marR="0" lvl="0" indent="-25717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lang="en-US" sz="15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Problems related to Finite Automaton with €- moves</a:t>
            </a:r>
            <a:endParaRPr/>
          </a:p>
          <a:p>
            <a:pPr marL="257175" marR="0" lvl="0" indent="-12382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endParaRPr sz="2100" b="0" i="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00" b="0" i="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p2"/>
          <p:cNvSpPr txBox="1"/>
          <p:nvPr/>
        </p:nvSpPr>
        <p:spPr>
          <a:xfrm>
            <a:off x="4799012" y="1400175"/>
            <a:ext cx="3865562" cy="4337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257175" marR="0" lvl="0" indent="-25717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Minimization of DFA</a:t>
            </a:r>
            <a:endParaRPr/>
          </a:p>
          <a:p>
            <a:pPr marL="257175" marR="0" lvl="0" indent="-25717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Problems related to Minimization of DFA</a:t>
            </a:r>
            <a:endParaRPr/>
          </a:p>
          <a:p>
            <a:pPr marL="257175" marR="0" lvl="0" indent="-25717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Regular Languages : Equivalence of Finite Automata and Regular Languages</a:t>
            </a:r>
            <a:endParaRPr/>
          </a:p>
          <a:p>
            <a:pPr marL="257175" marR="0" lvl="0" indent="-25717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Equivalence of Finite Automata and Regular Grammars </a:t>
            </a:r>
            <a:endParaRPr/>
          </a:p>
          <a:p>
            <a:pPr marL="257175" marR="0" lvl="0" indent="-25717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Problems related to Equivalence of Finite Automata and Regular Languages and Regular Grammars </a:t>
            </a:r>
            <a:endParaRPr/>
          </a:p>
          <a:p>
            <a:pPr marL="257175" marR="0" lvl="0" indent="-25717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Variants of Finite Automata :Two-way Finite Automaton Mealy Machines</a:t>
            </a:r>
            <a:endParaRPr/>
          </a:p>
          <a:p>
            <a:pPr marL="257175" marR="0" lvl="0" indent="-25717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Properties of Regular Languages: Closure Properties</a:t>
            </a:r>
            <a:endParaRPr/>
          </a:p>
          <a:p>
            <a:pPr marL="257175" marR="0" lvl="0" indent="-25717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Set Theoretic Properties &amp; Other Properties</a:t>
            </a:r>
            <a:endParaRPr/>
          </a:p>
          <a:p>
            <a:pPr marL="257175" marR="0" lvl="0" indent="-25717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Pumping Lemma</a:t>
            </a:r>
            <a:endParaRPr/>
          </a:p>
          <a:p>
            <a:pPr marL="257175" marR="0" lvl="0" indent="-14287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p2"/>
          <p:cNvSpPr txBox="1"/>
          <p:nvPr/>
        </p:nvSpPr>
        <p:spPr>
          <a:xfrm>
            <a:off x="7424737" y="6459537"/>
            <a:ext cx="9842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</a:pPr>
            <a:fld id="{00000000-1234-1234-1234-123412341234}" type="slidenum">
              <a:rPr lang="en-US" sz="10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20"/>
          <p:cNvSpPr txBox="1">
            <a:spLocks noGrp="1"/>
          </p:cNvSpPr>
          <p:nvPr>
            <p:ph type="title"/>
          </p:nvPr>
        </p:nvSpPr>
        <p:spPr>
          <a:xfrm>
            <a:off x="822325" y="287337"/>
            <a:ext cx="7543800" cy="1449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10103"/>
              </a:buClr>
              <a:buSzPts val="1900"/>
              <a:buFont typeface="Arial"/>
              <a:buNone/>
            </a:pPr>
            <a:r>
              <a:rPr lang="en-US" sz="1900" b="1" i="0" u="none">
                <a:solidFill>
                  <a:srgbClr val="010103"/>
                </a:solidFill>
                <a:latin typeface="Arial"/>
                <a:ea typeface="Arial"/>
                <a:cs typeface="Arial"/>
                <a:sym typeface="Arial"/>
              </a:rPr>
              <a:t>Additional forms of proof:</a:t>
            </a:r>
            <a:endParaRPr/>
          </a:p>
        </p:txBody>
      </p:sp>
      <p:sp>
        <p:nvSpPr>
          <p:cNvPr id="353" name="Google Shape;353;p20"/>
          <p:cNvSpPr txBox="1">
            <a:spLocks noGrp="1"/>
          </p:cNvSpPr>
          <p:nvPr>
            <p:ph type="body" idx="1"/>
          </p:nvPr>
        </p:nvSpPr>
        <p:spPr>
          <a:xfrm>
            <a:off x="822325" y="1846262"/>
            <a:ext cx="7543800" cy="4022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0487" marR="0" lvl="0" indent="-127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 "/>
            </a:pPr>
            <a:r>
              <a:rPr lang="en-US" sz="2000" b="0" i="0" u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Proof of sets </a:t>
            </a:r>
            <a:endParaRPr/>
          </a:p>
          <a:p>
            <a:pPr marL="90487" marR="0" lvl="0" indent="-1270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 "/>
            </a:pPr>
            <a:r>
              <a:rPr lang="en-US" sz="2000" b="0" i="0" u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Proof by contradiction </a:t>
            </a:r>
            <a:endParaRPr/>
          </a:p>
          <a:p>
            <a:pPr marL="90487" marR="0" lvl="0" indent="-1270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 "/>
            </a:pPr>
            <a:r>
              <a:rPr lang="en-US" sz="2000" b="0" i="0" u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Proof by counter example </a:t>
            </a:r>
            <a:endParaRPr/>
          </a:p>
        </p:txBody>
      </p:sp>
      <p:sp>
        <p:nvSpPr>
          <p:cNvPr id="354" name="Google Shape;354;p20"/>
          <p:cNvSpPr txBox="1"/>
          <p:nvPr/>
        </p:nvSpPr>
        <p:spPr>
          <a:xfrm>
            <a:off x="7424737" y="6459537"/>
            <a:ext cx="9842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</a:pPr>
            <a:fld id="{00000000-1234-1234-1234-123412341234}" type="slidenum">
              <a:rPr lang="en-US" sz="10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20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21"/>
          <p:cNvSpPr txBox="1">
            <a:spLocks noGrp="1"/>
          </p:cNvSpPr>
          <p:nvPr>
            <p:ph type="title"/>
          </p:nvPr>
        </p:nvSpPr>
        <p:spPr>
          <a:xfrm>
            <a:off x="822325" y="287337"/>
            <a:ext cx="7543800" cy="1449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800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0" name="Google Shape;360;p21"/>
          <p:cNvSpPr txBox="1">
            <a:spLocks noGrp="1"/>
          </p:cNvSpPr>
          <p:nvPr>
            <p:ph type="body" idx="1"/>
          </p:nvPr>
        </p:nvSpPr>
        <p:spPr>
          <a:xfrm>
            <a:off x="822325" y="1846262"/>
            <a:ext cx="7543800" cy="4022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0487" marR="0" lvl="0" indent="-127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 "/>
            </a:pPr>
            <a:r>
              <a:rPr lang="en-US" sz="2000" b="0" i="0" u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Direct proof (AKA) Constructive proof: If p is true then q is true </a:t>
            </a:r>
            <a:endParaRPr/>
          </a:p>
          <a:p>
            <a:pPr marL="90487" marR="0" lvl="0" indent="-1270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 "/>
            </a:pPr>
            <a:r>
              <a:rPr lang="en-US" sz="2000" b="0" i="0" u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 Eg: if a and b are odd numbers then product is also an odd number. Odd number can be represented as 2n+1 </a:t>
            </a:r>
            <a:endParaRPr/>
          </a:p>
          <a:p>
            <a:pPr marL="90487" marR="0" lvl="0" indent="-1270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 "/>
            </a:pPr>
            <a:r>
              <a:rPr lang="en-US" sz="2000" b="0" i="0" u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 a=2x+1, b=2y+1 product of a X b = (2x+1) X (2y+1)= 2(2xy+x+y)+1 = 2z+1 (odd number)</a:t>
            </a:r>
            <a:endParaRPr/>
          </a:p>
        </p:txBody>
      </p:sp>
      <p:sp>
        <p:nvSpPr>
          <p:cNvPr id="361" name="Google Shape;361;p21"/>
          <p:cNvSpPr txBox="1"/>
          <p:nvPr/>
        </p:nvSpPr>
        <p:spPr>
          <a:xfrm>
            <a:off x="7424737" y="6459537"/>
            <a:ext cx="9842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</a:pPr>
            <a:fld id="{00000000-1234-1234-1234-123412341234}" type="slidenum">
              <a:rPr lang="en-US" sz="10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21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22"/>
          <p:cNvSpPr txBox="1">
            <a:spLocks noGrp="1"/>
          </p:cNvSpPr>
          <p:nvPr>
            <p:ph type="title"/>
          </p:nvPr>
        </p:nvSpPr>
        <p:spPr>
          <a:xfrm>
            <a:off x="822325" y="287337"/>
            <a:ext cx="7543800" cy="1449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10103"/>
              </a:buClr>
              <a:buSzPts val="1900"/>
              <a:buFont typeface="Arial"/>
              <a:buNone/>
            </a:pPr>
            <a:r>
              <a:rPr lang="en-US" sz="1900" b="1" i="0" u="none">
                <a:solidFill>
                  <a:srgbClr val="010103"/>
                </a:solidFill>
                <a:latin typeface="Arial"/>
                <a:ea typeface="Arial"/>
                <a:cs typeface="Arial"/>
                <a:sym typeface="Arial"/>
              </a:rPr>
              <a:t>Proof by Contrapositve</a:t>
            </a:r>
            <a:endParaRPr/>
          </a:p>
        </p:txBody>
      </p:sp>
      <p:sp>
        <p:nvSpPr>
          <p:cNvPr id="367" name="Google Shape;367;p22"/>
          <p:cNvSpPr txBox="1">
            <a:spLocks noGrp="1"/>
          </p:cNvSpPr>
          <p:nvPr>
            <p:ph type="body" idx="1"/>
          </p:nvPr>
        </p:nvSpPr>
        <p:spPr>
          <a:xfrm>
            <a:off x="822325" y="1846262"/>
            <a:ext cx="7543800" cy="4022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0487" marR="0" lvl="0" indent="-127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 "/>
            </a:pPr>
            <a:r>
              <a:rPr lang="en-US" sz="2000" b="0" i="0" u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The Contrapositive of  the statement “ ifH then C” is “if not C then not H”.A statement and its contrapositive are either both true or both false. </a:t>
            </a:r>
            <a:endParaRPr/>
          </a:p>
          <a:p>
            <a:pPr marL="90487" marR="0" lvl="0" indent="-1270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 "/>
            </a:pPr>
            <a:r>
              <a:rPr lang="en-US" sz="2000" b="0" i="0" u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Theorem R U (S </a:t>
            </a:r>
            <a:r>
              <a:rPr lang="en-US" sz="2000" b="0" i="0" u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∩</a:t>
            </a:r>
            <a:r>
              <a:rPr lang="en-US" sz="2000" b="0" i="0" u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 T) =(R U S) </a:t>
            </a:r>
            <a:r>
              <a:rPr lang="en-US" sz="2000" b="0" i="0" u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∩</a:t>
            </a:r>
            <a:r>
              <a:rPr lang="en-US" sz="2000" b="0" i="0" u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 (R U T)</a:t>
            </a:r>
            <a:endParaRPr/>
          </a:p>
        </p:txBody>
      </p:sp>
      <p:sp>
        <p:nvSpPr>
          <p:cNvPr id="368" name="Google Shape;368;p22"/>
          <p:cNvSpPr txBox="1"/>
          <p:nvPr/>
        </p:nvSpPr>
        <p:spPr>
          <a:xfrm>
            <a:off x="7424737" y="6459537"/>
            <a:ext cx="9842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</a:pPr>
            <a:fld id="{00000000-1234-1234-1234-123412341234}" type="slidenum">
              <a:rPr lang="en-US" sz="10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22</a:t>
            </a:fld>
            <a:endParaRPr/>
          </a:p>
        </p:txBody>
      </p:sp>
      <p:pic>
        <p:nvPicPr>
          <p:cNvPr id="369" name="Google Shape;369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81200" y="3352800"/>
            <a:ext cx="5572125" cy="217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23"/>
          <p:cNvSpPr txBox="1">
            <a:spLocks noGrp="1"/>
          </p:cNvSpPr>
          <p:nvPr>
            <p:ph type="title"/>
          </p:nvPr>
        </p:nvSpPr>
        <p:spPr>
          <a:xfrm>
            <a:off x="822325" y="287337"/>
            <a:ext cx="7543800" cy="1449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800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5" name="Google Shape;375;p23"/>
          <p:cNvSpPr txBox="1">
            <a:spLocks noGrp="1"/>
          </p:cNvSpPr>
          <p:nvPr>
            <p:ph type="body" idx="1"/>
          </p:nvPr>
        </p:nvSpPr>
        <p:spPr>
          <a:xfrm>
            <a:off x="822325" y="1846262"/>
            <a:ext cx="7543800" cy="4022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0488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</a:pPr>
            <a:endParaRPr sz="2000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6" name="Google Shape;376;p23"/>
          <p:cNvSpPr txBox="1"/>
          <p:nvPr/>
        </p:nvSpPr>
        <p:spPr>
          <a:xfrm>
            <a:off x="7424737" y="6459537"/>
            <a:ext cx="9842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</a:pPr>
            <a:fld id="{00000000-1234-1234-1234-123412341234}" type="slidenum">
              <a:rPr lang="en-US" sz="10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23</a:t>
            </a:fld>
            <a:endParaRPr/>
          </a:p>
        </p:txBody>
      </p:sp>
      <p:pic>
        <p:nvPicPr>
          <p:cNvPr id="377" name="Google Shape;377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6450" y="2209800"/>
            <a:ext cx="7967662" cy="251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24"/>
          <p:cNvSpPr txBox="1">
            <a:spLocks noGrp="1"/>
          </p:cNvSpPr>
          <p:nvPr>
            <p:ph type="title"/>
          </p:nvPr>
        </p:nvSpPr>
        <p:spPr>
          <a:xfrm>
            <a:off x="822325" y="287337"/>
            <a:ext cx="7543800" cy="1770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10103"/>
              </a:buClr>
              <a:buSzPts val="2100"/>
              <a:buFont typeface="Arial"/>
              <a:buNone/>
            </a:pPr>
            <a:r>
              <a:rPr lang="en-US" sz="2100" b="1" i="0" u="none">
                <a:solidFill>
                  <a:srgbClr val="010103"/>
                </a:solidFill>
                <a:latin typeface="Arial"/>
                <a:ea typeface="Arial"/>
                <a:cs typeface="Arial"/>
                <a:sym typeface="Arial"/>
              </a:rPr>
              <a:t>Proof by Contradiction: </a:t>
            </a:r>
            <a:br>
              <a:rPr lang="en-US" sz="2100" b="1" i="0" u="none">
                <a:solidFill>
                  <a:srgbClr val="01010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4800" b="0" i="0" u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br>
              <a:rPr lang="en-US" sz="4800" b="0" i="0" u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</a:br>
            <a:endParaRPr/>
          </a:p>
        </p:txBody>
      </p:sp>
      <p:sp>
        <p:nvSpPr>
          <p:cNvPr id="383" name="Google Shape;383;p24"/>
          <p:cNvSpPr txBox="1">
            <a:spLocks noGrp="1"/>
          </p:cNvSpPr>
          <p:nvPr>
            <p:ph type="body" idx="1"/>
          </p:nvPr>
        </p:nvSpPr>
        <p:spPr>
          <a:xfrm>
            <a:off x="822325" y="1846262"/>
            <a:ext cx="7543800" cy="4022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0487" marR="0" lvl="0" indent="-127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 "/>
            </a:pPr>
            <a:r>
              <a:rPr lang="en-US" sz="2000" b="0" i="0" u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H and not C implies falsehood.</a:t>
            </a:r>
            <a:endParaRPr/>
          </a:p>
        </p:txBody>
      </p:sp>
      <p:sp>
        <p:nvSpPr>
          <p:cNvPr id="384" name="Google Shape;384;p24"/>
          <p:cNvSpPr txBox="1"/>
          <p:nvPr/>
        </p:nvSpPr>
        <p:spPr>
          <a:xfrm>
            <a:off x="7424737" y="6459537"/>
            <a:ext cx="9842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</a:pPr>
            <a:fld id="{00000000-1234-1234-1234-123412341234}" type="slidenum">
              <a:rPr lang="en-US" sz="10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24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25"/>
          <p:cNvSpPr txBox="1"/>
          <p:nvPr/>
        </p:nvSpPr>
        <p:spPr>
          <a:xfrm>
            <a:off x="2497137" y="228600"/>
            <a:ext cx="4513262" cy="415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0103"/>
              </a:buClr>
              <a:buSzPts val="2100"/>
              <a:buFont typeface="Arial"/>
              <a:buNone/>
            </a:pPr>
            <a:r>
              <a:rPr lang="en-US" sz="2100" b="1" i="0" u="none">
                <a:solidFill>
                  <a:srgbClr val="010103"/>
                </a:solidFill>
                <a:latin typeface="Arial"/>
                <a:ea typeface="Arial"/>
                <a:cs typeface="Arial"/>
                <a:sym typeface="Arial"/>
              </a:rPr>
              <a:t>Regular Expressions</a:t>
            </a:r>
            <a:endParaRPr/>
          </a:p>
        </p:txBody>
      </p:sp>
      <p:pic>
        <p:nvPicPr>
          <p:cNvPr id="390" name="Google Shape;390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187" y="1698625"/>
            <a:ext cx="8728075" cy="998537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3187" y="3116262"/>
            <a:ext cx="9007475" cy="1290637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p25"/>
          <p:cNvSpPr txBox="1"/>
          <p:nvPr/>
        </p:nvSpPr>
        <p:spPr>
          <a:xfrm>
            <a:off x="7424737" y="6459537"/>
            <a:ext cx="9842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</a:pPr>
            <a:fld id="{00000000-1234-1234-1234-123412341234}" type="slidenum">
              <a:rPr lang="en-US" sz="10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25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26"/>
          <p:cNvSpPr txBox="1"/>
          <p:nvPr/>
        </p:nvSpPr>
        <p:spPr>
          <a:xfrm>
            <a:off x="7424737" y="6459537"/>
            <a:ext cx="9842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</a:pPr>
            <a:fld id="{00000000-1234-1234-1234-123412341234}" type="slidenum">
              <a:rPr lang="en-US" sz="10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26</a:t>
            </a:fld>
            <a:endParaRPr/>
          </a:p>
        </p:txBody>
      </p:sp>
      <p:sp>
        <p:nvSpPr>
          <p:cNvPr id="398" name="Google Shape;398;p26"/>
          <p:cNvSpPr txBox="1"/>
          <p:nvPr/>
        </p:nvSpPr>
        <p:spPr>
          <a:xfrm>
            <a:off x="114300" y="1485900"/>
            <a:ext cx="6629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2000"/>
              <a:buFont typeface="Arial"/>
              <a:buChar char="•"/>
            </a:pPr>
            <a:r>
              <a:rPr lang="en-US" sz="2000" b="0" i="0" u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Regular expressions  describe regular languages  </a:t>
            </a:r>
            <a:endParaRPr/>
          </a:p>
          <a:p>
            <a:pPr marL="228600" marR="0" lvl="0" indent="-101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0" i="0" u="none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marR="0" lvl="0" indent="-101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0" i="0" u="none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04040"/>
              </a:buClr>
              <a:buSzPts val="2000"/>
              <a:buFont typeface="Arial"/>
              <a:buChar char="•"/>
            </a:pPr>
            <a:r>
              <a:rPr lang="en-US" sz="2000" b="0" i="0" u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Example:</a:t>
            </a:r>
            <a:endParaRPr/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0" i="0" u="none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0" i="0" u="none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04040"/>
              </a:buClr>
              <a:buSzPts val="2000"/>
              <a:buFont typeface="Calibri"/>
              <a:buNone/>
            </a:pPr>
            <a:r>
              <a:rPr lang="en-US" sz="2000" b="0" i="0" u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      describes the language</a:t>
            </a:r>
            <a:endParaRPr/>
          </a:p>
          <a:p>
            <a:pPr marL="228600" marR="0" lvl="0" indent="-101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0" i="0" u="none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99" name="Google Shape;399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3900" y="3178175"/>
            <a:ext cx="1485900" cy="327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9287" y="4572000"/>
            <a:ext cx="7335837" cy="431800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p26"/>
          <p:cNvSpPr txBox="1"/>
          <p:nvPr/>
        </p:nvSpPr>
        <p:spPr>
          <a:xfrm>
            <a:off x="685800" y="228600"/>
            <a:ext cx="4513262" cy="415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0103"/>
              </a:buClr>
              <a:buSzPts val="2100"/>
              <a:buFont typeface="Arial"/>
              <a:buNone/>
            </a:pPr>
            <a:r>
              <a:rPr lang="en-US" sz="2100" b="1" i="0" u="none">
                <a:solidFill>
                  <a:srgbClr val="010103"/>
                </a:solidFill>
                <a:latin typeface="Arial"/>
                <a:ea typeface="Arial"/>
                <a:cs typeface="Arial"/>
                <a:sym typeface="Arial"/>
              </a:rPr>
              <a:t>Regular Expressions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27"/>
          <p:cNvSpPr txBox="1"/>
          <p:nvPr/>
        </p:nvSpPr>
        <p:spPr>
          <a:xfrm>
            <a:off x="7424737" y="6459537"/>
            <a:ext cx="9842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</a:pPr>
            <a:fld id="{00000000-1234-1234-1234-123412341234}" type="slidenum">
              <a:rPr lang="en-US" sz="10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27</a:t>
            </a:fld>
            <a:endParaRPr/>
          </a:p>
        </p:txBody>
      </p:sp>
      <p:pic>
        <p:nvPicPr>
          <p:cNvPr id="407" name="Google Shape;407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9412" y="3398837"/>
            <a:ext cx="957262" cy="21717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08" name="Google Shape;408;p27"/>
          <p:cNvGrpSpPr/>
          <p:nvPr/>
        </p:nvGrpSpPr>
        <p:grpSpPr>
          <a:xfrm>
            <a:off x="1717675" y="3479800"/>
            <a:ext cx="2006600" cy="2057400"/>
            <a:chOff x="1968" y="2160"/>
            <a:chExt cx="2562" cy="1728"/>
          </a:xfrm>
        </p:grpSpPr>
        <p:sp>
          <p:nvSpPr>
            <p:cNvPr id="409" name="Google Shape;409;p27"/>
            <p:cNvSpPr/>
            <p:nvPr/>
          </p:nvSpPr>
          <p:spPr>
            <a:xfrm>
              <a:off x="1968" y="2160"/>
              <a:ext cx="336" cy="1728"/>
            </a:xfrm>
            <a:prstGeom prst="rightBrace">
              <a:avLst>
                <a:gd name="adj1" fmla="val 8333"/>
                <a:gd name="adj2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" name="Google Shape;410;p27"/>
            <p:cNvSpPr txBox="1"/>
            <p:nvPr/>
          </p:nvSpPr>
          <p:spPr>
            <a:xfrm>
              <a:off x="2690" y="2848"/>
              <a:ext cx="1840" cy="54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rPr lang="en-US" sz="1800" b="0" i="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Are regular </a:t>
              </a:r>
              <a:endParaRPr/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rPr lang="en-US" sz="1800" b="0" i="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Expressions</a:t>
              </a:r>
              <a:endParaRPr/>
            </a:p>
          </p:txBody>
        </p:sp>
      </p:grpSp>
      <p:grpSp>
        <p:nvGrpSpPr>
          <p:cNvPr id="411" name="Google Shape;411;p27"/>
          <p:cNvGrpSpPr/>
          <p:nvPr/>
        </p:nvGrpSpPr>
        <p:grpSpPr>
          <a:xfrm>
            <a:off x="201612" y="2366962"/>
            <a:ext cx="3989387" cy="428625"/>
            <a:chOff x="1354" y="1147"/>
            <a:chExt cx="4791" cy="360"/>
          </a:xfrm>
        </p:grpSpPr>
        <p:pic>
          <p:nvPicPr>
            <p:cNvPr id="412" name="Google Shape;412;p27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741" y="1147"/>
              <a:ext cx="239" cy="36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13" name="Google Shape;413;p27"/>
            <p:cNvSpPr txBox="1"/>
            <p:nvPr/>
          </p:nvSpPr>
          <p:spPr>
            <a:xfrm>
              <a:off x="1354" y="1172"/>
              <a:ext cx="4791" cy="3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rPr lang="en-US" sz="1800" b="0" i="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Given regular expressions       and </a:t>
              </a:r>
              <a:endParaRPr/>
            </a:p>
          </p:txBody>
        </p:sp>
      </p:grpSp>
      <p:sp>
        <p:nvSpPr>
          <p:cNvPr id="414" name="Google Shape;414;p27"/>
          <p:cNvSpPr txBox="1"/>
          <p:nvPr/>
        </p:nvSpPr>
        <p:spPr>
          <a:xfrm>
            <a:off x="2195512" y="223837"/>
            <a:ext cx="2814637" cy="414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0103"/>
              </a:buClr>
              <a:buSzPts val="2100"/>
              <a:buFont typeface="Arial"/>
              <a:buNone/>
            </a:pPr>
            <a:r>
              <a:rPr lang="en-US" sz="2100" b="1" i="0" u="none">
                <a:solidFill>
                  <a:srgbClr val="010103"/>
                </a:solidFill>
                <a:latin typeface="Arial"/>
                <a:ea typeface="Arial"/>
                <a:cs typeface="Arial"/>
                <a:sym typeface="Arial"/>
              </a:rPr>
              <a:t>Recursive Definition</a:t>
            </a:r>
            <a:endParaRPr/>
          </a:p>
        </p:txBody>
      </p:sp>
      <p:pic>
        <p:nvPicPr>
          <p:cNvPr id="415" name="Google Shape;415;p2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003550" y="2298700"/>
            <a:ext cx="320675" cy="56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p2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316537" y="2503487"/>
            <a:ext cx="3133725" cy="195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28"/>
          <p:cNvSpPr txBox="1"/>
          <p:nvPr/>
        </p:nvSpPr>
        <p:spPr>
          <a:xfrm>
            <a:off x="7424737" y="6459537"/>
            <a:ext cx="9842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</a:pPr>
            <a:fld id="{00000000-1234-1234-1234-123412341234}" type="slidenum">
              <a:rPr lang="en-US" sz="10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28</a:t>
            </a:fld>
            <a:endParaRPr/>
          </a:p>
        </p:txBody>
      </p:sp>
      <p:pic>
        <p:nvPicPr>
          <p:cNvPr id="422" name="Google Shape;422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71900" y="2114550"/>
            <a:ext cx="2790825" cy="419100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p28"/>
          <p:cNvSpPr txBox="1"/>
          <p:nvPr/>
        </p:nvSpPr>
        <p:spPr>
          <a:xfrm>
            <a:off x="274637" y="2076450"/>
            <a:ext cx="2351087" cy="369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regular expression:</a:t>
            </a:r>
            <a:endParaRPr/>
          </a:p>
        </p:txBody>
      </p:sp>
      <p:grpSp>
        <p:nvGrpSpPr>
          <p:cNvPr id="424" name="Google Shape;424;p28"/>
          <p:cNvGrpSpPr/>
          <p:nvPr/>
        </p:nvGrpSpPr>
        <p:grpSpPr>
          <a:xfrm>
            <a:off x="217487" y="3771900"/>
            <a:ext cx="5459412" cy="419100"/>
            <a:chOff x="182" y="2448"/>
            <a:chExt cx="4586" cy="352"/>
          </a:xfrm>
        </p:grpSpPr>
        <p:pic>
          <p:nvPicPr>
            <p:cNvPr id="425" name="Google Shape;425;p28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696" y="2448"/>
              <a:ext cx="1072" cy="35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6" name="Google Shape;426;p28"/>
            <p:cNvSpPr txBox="1"/>
            <p:nvPr/>
          </p:nvSpPr>
          <p:spPr>
            <a:xfrm>
              <a:off x="182" y="2464"/>
              <a:ext cx="2320" cy="3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rPr lang="en-US" sz="1800" b="0" i="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Not a regular expression:</a:t>
              </a:r>
              <a:endParaRPr/>
            </a:p>
          </p:txBody>
        </p:sp>
      </p:grpSp>
      <p:sp>
        <p:nvSpPr>
          <p:cNvPr id="427" name="Google Shape;427;p28"/>
          <p:cNvSpPr txBox="1"/>
          <p:nvPr/>
        </p:nvSpPr>
        <p:spPr>
          <a:xfrm>
            <a:off x="2781300" y="460375"/>
            <a:ext cx="4514850" cy="415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0103"/>
              </a:buClr>
              <a:buSzPts val="2100"/>
              <a:buFont typeface="Arial"/>
              <a:buNone/>
            </a:pPr>
            <a:r>
              <a:rPr lang="en-US" sz="2100" b="1" i="0" u="none">
                <a:solidFill>
                  <a:srgbClr val="010103"/>
                </a:solidFill>
                <a:latin typeface="Arial"/>
                <a:ea typeface="Arial"/>
                <a:cs typeface="Arial"/>
                <a:sym typeface="Arial"/>
              </a:rPr>
              <a:t>Regular Expressions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29"/>
          <p:cNvSpPr txBox="1"/>
          <p:nvPr/>
        </p:nvSpPr>
        <p:spPr>
          <a:xfrm>
            <a:off x="7424737" y="6459537"/>
            <a:ext cx="9842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</a:pPr>
            <a:fld id="{00000000-1234-1234-1234-123412341234}" type="slidenum">
              <a:rPr lang="en-US" sz="10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29</a:t>
            </a:fld>
            <a:endParaRPr/>
          </a:p>
        </p:txBody>
      </p:sp>
      <p:sp>
        <p:nvSpPr>
          <p:cNvPr id="433" name="Google Shape;433;p29"/>
          <p:cNvSpPr txBox="1"/>
          <p:nvPr/>
        </p:nvSpPr>
        <p:spPr>
          <a:xfrm>
            <a:off x="114300" y="1485900"/>
            <a:ext cx="6629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None/>
            </a:pPr>
            <a:r>
              <a:rPr lang="en-US" sz="21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None/>
            </a:pPr>
            <a:r>
              <a:rPr lang="en-US" sz="21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		:   language of regular expression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endParaRPr sz="2100" b="0" i="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None/>
            </a:pPr>
            <a:r>
              <a:rPr lang="en-US" sz="21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Example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endParaRPr sz="2100" b="0" i="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00" b="0" i="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34" name="Google Shape;434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7062" y="1868487"/>
            <a:ext cx="663575" cy="41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24600" y="1970087"/>
            <a:ext cx="188912" cy="217487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Google Shape;436;p2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27062" y="3051175"/>
            <a:ext cx="5697537" cy="550862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" name="Google Shape;437;p2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254375" y="3767137"/>
            <a:ext cx="1228725" cy="2185987"/>
          </a:xfrm>
          <a:prstGeom prst="rect">
            <a:avLst/>
          </a:prstGeom>
          <a:noFill/>
          <a:ln>
            <a:noFill/>
          </a:ln>
        </p:spPr>
      </p:pic>
      <p:sp>
        <p:nvSpPr>
          <p:cNvPr id="438" name="Google Shape;438;p29"/>
          <p:cNvSpPr txBox="1"/>
          <p:nvPr/>
        </p:nvSpPr>
        <p:spPr>
          <a:xfrm>
            <a:off x="2781300" y="460375"/>
            <a:ext cx="4514850" cy="415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0103"/>
              </a:buClr>
              <a:buSzPts val="2100"/>
              <a:buFont typeface="Arial"/>
              <a:buNone/>
            </a:pPr>
            <a:r>
              <a:rPr lang="en-US" sz="2100" b="1" i="0" u="none">
                <a:solidFill>
                  <a:srgbClr val="010103"/>
                </a:solidFill>
                <a:latin typeface="Arial"/>
                <a:ea typeface="Arial"/>
                <a:cs typeface="Arial"/>
                <a:sym typeface="Arial"/>
              </a:rPr>
              <a:t>Regular Expressions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"/>
          <p:cNvSpPr/>
          <p:nvPr/>
        </p:nvSpPr>
        <p:spPr>
          <a:xfrm>
            <a:off x="9525" y="1241425"/>
            <a:ext cx="9126537" cy="0"/>
          </a:xfrm>
          <a:custGeom>
            <a:avLst/>
            <a:gdLst/>
            <a:ahLst/>
            <a:cxnLst/>
            <a:rect l="l" t="t" r="r" b="b"/>
            <a:pathLst>
              <a:path w="9735185" h="120000" extrusionOk="0">
                <a:moveTo>
                  <a:pt x="0" y="0"/>
                </a:moveTo>
                <a:lnTo>
                  <a:pt x="9734587" y="0"/>
                </a:lnTo>
              </a:path>
            </a:pathLst>
          </a:custGeom>
          <a:noFill/>
          <a:ln w="28500" cap="flat" cmpd="sng">
            <a:solidFill>
              <a:srgbClr val="1F97C8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3"/>
          <p:cNvSpPr txBox="1"/>
          <p:nvPr/>
        </p:nvSpPr>
        <p:spPr>
          <a:xfrm>
            <a:off x="1447800" y="142875"/>
            <a:ext cx="5408612" cy="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1112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0103"/>
              </a:buClr>
              <a:buSzPts val="2400"/>
              <a:buFont typeface="Arial"/>
              <a:buNone/>
            </a:pPr>
            <a:r>
              <a:rPr lang="en-US" sz="2400" b="1" i="0" u="none">
                <a:solidFill>
                  <a:srgbClr val="010103"/>
                </a:solidFill>
                <a:latin typeface="Arial"/>
                <a:ea typeface="Arial"/>
                <a:cs typeface="Arial"/>
                <a:sym typeface="Arial"/>
              </a:rPr>
              <a:t>Introduction  of Automaton </a:t>
            </a:r>
            <a:endParaRPr/>
          </a:p>
        </p:txBody>
      </p:sp>
      <p:grpSp>
        <p:nvGrpSpPr>
          <p:cNvPr id="190" name="Google Shape;190;p3"/>
          <p:cNvGrpSpPr/>
          <p:nvPr/>
        </p:nvGrpSpPr>
        <p:grpSpPr>
          <a:xfrm>
            <a:off x="66675" y="1296987"/>
            <a:ext cx="8924925" cy="4578350"/>
            <a:chOff x="127862" y="1268442"/>
            <a:chExt cx="9296400" cy="863832"/>
          </a:xfrm>
        </p:grpSpPr>
        <p:sp>
          <p:nvSpPr>
            <p:cNvPr id="191" name="Google Shape;191;p3"/>
            <p:cNvSpPr txBox="1"/>
            <p:nvPr/>
          </p:nvSpPr>
          <p:spPr>
            <a:xfrm>
              <a:off x="127862" y="1268442"/>
              <a:ext cx="9296400" cy="846160"/>
            </a:xfrm>
            <a:prstGeom prst="rect">
              <a:avLst/>
            </a:prstGeom>
            <a:solidFill>
              <a:schemeClr val="lt1"/>
            </a:solidFill>
            <a:ln w="15875" cap="flat" cmpd="sng">
              <a:solidFill>
                <a:srgbClr val="00B0F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92;p3"/>
            <p:cNvSpPr txBox="1"/>
            <p:nvPr/>
          </p:nvSpPr>
          <p:spPr>
            <a:xfrm>
              <a:off x="168600" y="1274313"/>
              <a:ext cx="9214355" cy="85796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just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13"/>
                <a:buFont typeface="Arial"/>
                <a:buNone/>
              </a:pPr>
              <a:r>
                <a:rPr lang="en-US" sz="1313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An automata is an abstract self-propelled computing device which follows a predetermined sequence of operations automatically.</a:t>
              </a:r>
              <a:endParaRPr sz="131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just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13"/>
                <a:buFont typeface="Arial"/>
                <a:buNone/>
              </a:pPr>
              <a:r>
                <a:rPr lang="en-US" sz="1313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Automata-based programming is a programming paradigm in which the program or its part, is thought as a model of a finite state machine or any other formal automation.</a:t>
              </a:r>
              <a:endParaRPr/>
            </a:p>
            <a:p>
              <a:pPr marL="0" marR="0" lvl="0" indent="0" algn="just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13"/>
                <a:buFont typeface="Arial"/>
                <a:buNone/>
              </a:pPr>
              <a:endParaRPr sz="1313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just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13"/>
                <a:buFont typeface="Arial"/>
                <a:buNone/>
              </a:pPr>
              <a:r>
                <a:rPr lang="en-US" sz="1313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What is Automata Theory?</a:t>
              </a:r>
              <a:endParaRPr/>
            </a:p>
            <a:p>
              <a:pPr marL="214313" marR="0" lvl="0" indent="-214313" algn="just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13"/>
                <a:buFont typeface="Arial"/>
                <a:buChar char="•"/>
              </a:pPr>
              <a:r>
                <a:rPr lang="en-US" sz="1313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Automata theory is the study of abstract computational devices</a:t>
              </a:r>
              <a:endParaRPr/>
            </a:p>
            <a:p>
              <a:pPr marL="214313" marR="0" lvl="0" indent="-214313" algn="just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13"/>
                <a:buFont typeface="Arial"/>
                <a:buChar char="•"/>
              </a:pPr>
              <a:r>
                <a:rPr lang="en-US" sz="1313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Abstract devices are (simplified) models of real computations </a:t>
              </a:r>
              <a:endParaRPr/>
            </a:p>
            <a:p>
              <a:pPr marL="214313" marR="0" lvl="0" indent="-214313" algn="just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13"/>
                <a:buFont typeface="Arial"/>
                <a:buChar char="•"/>
              </a:pPr>
              <a:r>
                <a:rPr lang="en-US" sz="1313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Computations happen everywhere: On your laptop, on your cell phone, in nature, …</a:t>
              </a:r>
              <a:endParaRPr/>
            </a:p>
            <a:p>
              <a:pPr marL="0" marR="0" lvl="0" indent="0" algn="just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13"/>
                <a:buFont typeface="Arial"/>
                <a:buNone/>
              </a:pPr>
              <a:r>
                <a:rPr lang="en-US" sz="1313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Example:</a:t>
              </a:r>
              <a:endParaRPr/>
            </a:p>
            <a:p>
              <a:pPr marL="0" marR="0" lvl="0" indent="0" algn="ctr" rtl="0">
                <a:lnSpc>
                  <a:spcPct val="100000"/>
                </a:lnSpc>
                <a:spcBef>
                  <a:spcPts val="657"/>
                </a:spcBef>
                <a:spcAft>
                  <a:spcPts val="0"/>
                </a:spcAft>
                <a:buClr>
                  <a:schemeClr val="dk1"/>
                </a:buClr>
                <a:buSzPts val="1313"/>
                <a:buFont typeface="Arial"/>
                <a:buNone/>
              </a:pPr>
              <a:r>
                <a:rPr lang="en-US" sz="1313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	               input: switch</a:t>
              </a:r>
              <a:endParaRPr/>
            </a:p>
            <a:p>
              <a:pPr marL="4780360" marR="0" lvl="8" indent="0" algn="l" rtl="0">
                <a:lnSpc>
                  <a:spcPct val="100000"/>
                </a:lnSpc>
                <a:spcBef>
                  <a:spcPts val="657"/>
                </a:spcBef>
                <a:spcAft>
                  <a:spcPts val="0"/>
                </a:spcAft>
                <a:buClr>
                  <a:schemeClr val="dk1"/>
                </a:buClr>
                <a:buSzPts val="1313"/>
                <a:buFont typeface="Arial"/>
                <a:buNone/>
              </a:pPr>
              <a:r>
                <a:rPr lang="en-US" sz="1313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output: light bulb</a:t>
              </a:r>
              <a:endParaRPr/>
            </a:p>
            <a:p>
              <a:pPr marL="4780360" marR="0" lvl="8" indent="0" algn="l" rtl="0">
                <a:lnSpc>
                  <a:spcPct val="100000"/>
                </a:lnSpc>
                <a:spcBef>
                  <a:spcPts val="657"/>
                </a:spcBef>
                <a:spcAft>
                  <a:spcPts val="0"/>
                </a:spcAft>
                <a:buClr>
                  <a:schemeClr val="dk1"/>
                </a:buClr>
                <a:buSzPts val="1313"/>
                <a:buFont typeface="Arial"/>
                <a:buNone/>
              </a:pPr>
              <a:r>
                <a:rPr lang="en-US" sz="1313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actions: flip switch</a:t>
              </a:r>
              <a:endParaRPr/>
            </a:p>
            <a:p>
              <a:pPr marL="4780360" marR="0" lvl="8" indent="0" algn="l" rtl="0">
                <a:lnSpc>
                  <a:spcPct val="100000"/>
                </a:lnSpc>
                <a:spcBef>
                  <a:spcPts val="657"/>
                </a:spcBef>
                <a:spcAft>
                  <a:spcPts val="0"/>
                </a:spcAft>
                <a:buClr>
                  <a:schemeClr val="dk1"/>
                </a:buClr>
                <a:buSzPts val="1313"/>
                <a:buFont typeface="Arial"/>
                <a:buNone/>
              </a:pPr>
              <a:r>
                <a:rPr lang="en-US" sz="1313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states: on, off</a:t>
              </a:r>
              <a:endParaRPr/>
            </a:p>
            <a:p>
              <a:pPr marL="4780360" marR="0" lvl="8" indent="0" algn="just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13"/>
                <a:buFont typeface="Arial"/>
                <a:buNone/>
              </a:pPr>
              <a:endParaRPr sz="131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3" name="Google Shape;193;p3"/>
          <p:cNvGrpSpPr/>
          <p:nvPr/>
        </p:nvGrpSpPr>
        <p:grpSpPr>
          <a:xfrm>
            <a:off x="668337" y="4246562"/>
            <a:ext cx="2378075" cy="1214437"/>
            <a:chOff x="609600" y="1628775"/>
            <a:chExt cx="3529013" cy="1944688"/>
          </a:xfrm>
        </p:grpSpPr>
        <p:cxnSp>
          <p:nvCxnSpPr>
            <p:cNvPr id="194" name="Google Shape;194;p3"/>
            <p:cNvCxnSpPr/>
            <p:nvPr/>
          </p:nvCxnSpPr>
          <p:spPr>
            <a:xfrm>
              <a:off x="1114425" y="1916113"/>
              <a:ext cx="936625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95" name="Google Shape;195;p3"/>
            <p:cNvCxnSpPr/>
            <p:nvPr/>
          </p:nvCxnSpPr>
          <p:spPr>
            <a:xfrm>
              <a:off x="1114425" y="1916113"/>
              <a:ext cx="0" cy="50482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96" name="Google Shape;196;p3"/>
            <p:cNvCxnSpPr/>
            <p:nvPr/>
          </p:nvCxnSpPr>
          <p:spPr>
            <a:xfrm>
              <a:off x="1114425" y="3068638"/>
              <a:ext cx="0" cy="50323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97" name="Google Shape;197;p3"/>
            <p:cNvCxnSpPr/>
            <p:nvPr/>
          </p:nvCxnSpPr>
          <p:spPr>
            <a:xfrm>
              <a:off x="1114425" y="3571875"/>
              <a:ext cx="2736850" cy="1588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98" name="Google Shape;198;p3"/>
            <p:cNvCxnSpPr/>
            <p:nvPr/>
          </p:nvCxnSpPr>
          <p:spPr>
            <a:xfrm>
              <a:off x="2843213" y="1916113"/>
              <a:ext cx="1008062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99" name="Google Shape;199;p3"/>
            <p:cNvCxnSpPr/>
            <p:nvPr/>
          </p:nvCxnSpPr>
          <p:spPr>
            <a:xfrm>
              <a:off x="3849688" y="1916113"/>
              <a:ext cx="0" cy="1655762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00" name="Google Shape;200;p3"/>
            <p:cNvCxnSpPr/>
            <p:nvPr/>
          </p:nvCxnSpPr>
          <p:spPr>
            <a:xfrm rot="10800000" flipH="1">
              <a:off x="2090738" y="1628775"/>
              <a:ext cx="647700" cy="287338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sp>
          <p:nvSpPr>
            <p:cNvPr id="201" name="Google Shape;201;p3"/>
            <p:cNvSpPr/>
            <p:nvPr/>
          </p:nvSpPr>
          <p:spPr>
            <a:xfrm>
              <a:off x="2057400" y="1889125"/>
              <a:ext cx="71438" cy="71438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3"/>
            <p:cNvSpPr/>
            <p:nvPr/>
          </p:nvSpPr>
          <p:spPr>
            <a:xfrm>
              <a:off x="2820988" y="1889125"/>
              <a:ext cx="71437" cy="71438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3"/>
            <p:cNvSpPr txBox="1"/>
            <p:nvPr/>
          </p:nvSpPr>
          <p:spPr>
            <a:xfrm>
              <a:off x="609600" y="2421903"/>
              <a:ext cx="1008289" cy="64568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Arial"/>
                <a:buNone/>
              </a:pPr>
              <a:r>
                <a:rPr lang="en-US" sz="1000" b="0" i="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BATTERY</a:t>
              </a:r>
              <a:endParaRPr/>
            </a:p>
          </p:txBody>
        </p:sp>
        <p:sp>
          <p:nvSpPr>
            <p:cNvPr id="204" name="Google Shape;204;p3"/>
            <p:cNvSpPr/>
            <p:nvPr/>
          </p:nvSpPr>
          <p:spPr>
            <a:xfrm>
              <a:off x="3559175" y="2276475"/>
              <a:ext cx="579438" cy="86995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25" y="21723"/>
                  </a:moveTo>
                  <a:lnTo>
                    <a:pt x="11215" y="21723"/>
                  </a:lnTo>
                  <a:lnTo>
                    <a:pt x="11552" y="21688"/>
                  </a:lnTo>
                  <a:lnTo>
                    <a:pt x="11916" y="21617"/>
                  </a:lnTo>
                  <a:lnTo>
                    <a:pt x="12253" y="21547"/>
                  </a:lnTo>
                  <a:lnTo>
                    <a:pt x="12617" y="21441"/>
                  </a:lnTo>
                  <a:lnTo>
                    <a:pt x="12902" y="21317"/>
                  </a:lnTo>
                  <a:lnTo>
                    <a:pt x="13162" y="21176"/>
                  </a:lnTo>
                  <a:lnTo>
                    <a:pt x="13396" y="21000"/>
                  </a:lnTo>
                  <a:lnTo>
                    <a:pt x="13655" y="20841"/>
                  </a:lnTo>
                  <a:lnTo>
                    <a:pt x="13863" y="20629"/>
                  </a:lnTo>
                  <a:lnTo>
                    <a:pt x="14045" y="20435"/>
                  </a:lnTo>
                  <a:lnTo>
                    <a:pt x="14200" y="20223"/>
                  </a:lnTo>
                  <a:lnTo>
                    <a:pt x="14356" y="19994"/>
                  </a:lnTo>
                  <a:lnTo>
                    <a:pt x="14460" y="19747"/>
                  </a:lnTo>
                  <a:lnTo>
                    <a:pt x="14512" y="19482"/>
                  </a:lnTo>
                  <a:lnTo>
                    <a:pt x="14512" y="19235"/>
                  </a:lnTo>
                  <a:lnTo>
                    <a:pt x="14512" y="19147"/>
                  </a:lnTo>
                  <a:lnTo>
                    <a:pt x="14512" y="18900"/>
                  </a:lnTo>
                  <a:lnTo>
                    <a:pt x="14512" y="18529"/>
                  </a:lnTo>
                  <a:lnTo>
                    <a:pt x="14512" y="18052"/>
                  </a:lnTo>
                  <a:lnTo>
                    <a:pt x="14512" y="17505"/>
                  </a:lnTo>
                  <a:lnTo>
                    <a:pt x="14512" y="16976"/>
                  </a:lnTo>
                  <a:lnTo>
                    <a:pt x="14512" y="16464"/>
                  </a:lnTo>
                  <a:lnTo>
                    <a:pt x="14512" y="15952"/>
                  </a:lnTo>
                  <a:lnTo>
                    <a:pt x="14512" y="15758"/>
                  </a:lnTo>
                  <a:lnTo>
                    <a:pt x="14616" y="15547"/>
                  </a:lnTo>
                  <a:lnTo>
                    <a:pt x="14694" y="15352"/>
                  </a:lnTo>
                  <a:lnTo>
                    <a:pt x="14798" y="15141"/>
                  </a:lnTo>
                  <a:lnTo>
                    <a:pt x="15161" y="14735"/>
                  </a:lnTo>
                  <a:lnTo>
                    <a:pt x="15602" y="14329"/>
                  </a:lnTo>
                  <a:lnTo>
                    <a:pt x="16745" y="13552"/>
                  </a:lnTo>
                  <a:lnTo>
                    <a:pt x="18043" y="12670"/>
                  </a:lnTo>
                  <a:lnTo>
                    <a:pt x="18744" y="12194"/>
                  </a:lnTo>
                  <a:lnTo>
                    <a:pt x="19341" y="11647"/>
                  </a:lnTo>
                  <a:lnTo>
                    <a:pt x="19938" y="11099"/>
                  </a:lnTo>
                  <a:lnTo>
                    <a:pt x="20483" y="10464"/>
                  </a:lnTo>
                  <a:lnTo>
                    <a:pt x="20743" y="10164"/>
                  </a:lnTo>
                  <a:lnTo>
                    <a:pt x="20950" y="9794"/>
                  </a:lnTo>
                  <a:lnTo>
                    <a:pt x="21132" y="9441"/>
                  </a:lnTo>
                  <a:lnTo>
                    <a:pt x="21288" y="9035"/>
                  </a:lnTo>
                  <a:lnTo>
                    <a:pt x="21444" y="8664"/>
                  </a:lnTo>
                  <a:lnTo>
                    <a:pt x="21548" y="8223"/>
                  </a:lnTo>
                  <a:lnTo>
                    <a:pt x="21600" y="7782"/>
                  </a:lnTo>
                  <a:lnTo>
                    <a:pt x="21600" y="7341"/>
                  </a:lnTo>
                  <a:lnTo>
                    <a:pt x="21600" y="6935"/>
                  </a:lnTo>
                  <a:lnTo>
                    <a:pt x="21548" y="6564"/>
                  </a:lnTo>
                  <a:lnTo>
                    <a:pt x="21496" y="6229"/>
                  </a:lnTo>
                  <a:lnTo>
                    <a:pt x="21392" y="5858"/>
                  </a:lnTo>
                  <a:lnTo>
                    <a:pt x="21288" y="5523"/>
                  </a:lnTo>
                  <a:lnTo>
                    <a:pt x="21132" y="5135"/>
                  </a:lnTo>
                  <a:lnTo>
                    <a:pt x="20950" y="4800"/>
                  </a:lnTo>
                  <a:lnTo>
                    <a:pt x="20743" y="4464"/>
                  </a:lnTo>
                  <a:lnTo>
                    <a:pt x="20535" y="4164"/>
                  </a:lnTo>
                  <a:lnTo>
                    <a:pt x="20301" y="3847"/>
                  </a:lnTo>
                  <a:lnTo>
                    <a:pt x="20042" y="3547"/>
                  </a:lnTo>
                  <a:lnTo>
                    <a:pt x="19782" y="3247"/>
                  </a:lnTo>
                  <a:lnTo>
                    <a:pt x="19133" y="2664"/>
                  </a:lnTo>
                  <a:lnTo>
                    <a:pt x="18458" y="2152"/>
                  </a:lnTo>
                  <a:lnTo>
                    <a:pt x="17705" y="1694"/>
                  </a:lnTo>
                  <a:lnTo>
                    <a:pt x="16849" y="1252"/>
                  </a:lnTo>
                  <a:lnTo>
                    <a:pt x="16407" y="1076"/>
                  </a:lnTo>
                  <a:lnTo>
                    <a:pt x="15940" y="900"/>
                  </a:lnTo>
                  <a:lnTo>
                    <a:pt x="15499" y="741"/>
                  </a:lnTo>
                  <a:lnTo>
                    <a:pt x="15057" y="600"/>
                  </a:lnTo>
                  <a:lnTo>
                    <a:pt x="14564" y="458"/>
                  </a:lnTo>
                  <a:lnTo>
                    <a:pt x="14045" y="335"/>
                  </a:lnTo>
                  <a:lnTo>
                    <a:pt x="13500" y="229"/>
                  </a:lnTo>
                  <a:lnTo>
                    <a:pt x="13006" y="158"/>
                  </a:lnTo>
                  <a:lnTo>
                    <a:pt x="12461" y="88"/>
                  </a:lnTo>
                  <a:lnTo>
                    <a:pt x="11968" y="52"/>
                  </a:lnTo>
                  <a:lnTo>
                    <a:pt x="11423" y="17"/>
                  </a:lnTo>
                  <a:lnTo>
                    <a:pt x="10825" y="17"/>
                  </a:lnTo>
                  <a:lnTo>
                    <a:pt x="10254" y="17"/>
                  </a:lnTo>
                  <a:lnTo>
                    <a:pt x="9709" y="52"/>
                  </a:lnTo>
                  <a:lnTo>
                    <a:pt x="9216" y="88"/>
                  </a:lnTo>
                  <a:lnTo>
                    <a:pt x="8671" y="158"/>
                  </a:lnTo>
                  <a:lnTo>
                    <a:pt x="8177" y="229"/>
                  </a:lnTo>
                  <a:lnTo>
                    <a:pt x="7632" y="335"/>
                  </a:lnTo>
                  <a:lnTo>
                    <a:pt x="7113" y="458"/>
                  </a:lnTo>
                  <a:lnTo>
                    <a:pt x="6620" y="600"/>
                  </a:lnTo>
                  <a:lnTo>
                    <a:pt x="6178" y="741"/>
                  </a:lnTo>
                  <a:lnTo>
                    <a:pt x="5737" y="900"/>
                  </a:lnTo>
                  <a:lnTo>
                    <a:pt x="5270" y="1076"/>
                  </a:lnTo>
                  <a:lnTo>
                    <a:pt x="4828" y="1252"/>
                  </a:lnTo>
                  <a:lnTo>
                    <a:pt x="3972" y="1694"/>
                  </a:lnTo>
                  <a:lnTo>
                    <a:pt x="3219" y="2152"/>
                  </a:lnTo>
                  <a:lnTo>
                    <a:pt x="2544" y="2664"/>
                  </a:lnTo>
                  <a:lnTo>
                    <a:pt x="1895" y="3247"/>
                  </a:lnTo>
                  <a:lnTo>
                    <a:pt x="1635" y="3547"/>
                  </a:lnTo>
                  <a:lnTo>
                    <a:pt x="1375" y="3847"/>
                  </a:lnTo>
                  <a:lnTo>
                    <a:pt x="1142" y="4164"/>
                  </a:lnTo>
                  <a:lnTo>
                    <a:pt x="934" y="4464"/>
                  </a:lnTo>
                  <a:lnTo>
                    <a:pt x="726" y="4800"/>
                  </a:lnTo>
                  <a:lnTo>
                    <a:pt x="545" y="5135"/>
                  </a:lnTo>
                  <a:lnTo>
                    <a:pt x="389" y="5523"/>
                  </a:lnTo>
                  <a:lnTo>
                    <a:pt x="285" y="5858"/>
                  </a:lnTo>
                  <a:lnTo>
                    <a:pt x="181" y="6229"/>
                  </a:lnTo>
                  <a:lnTo>
                    <a:pt x="129" y="6564"/>
                  </a:lnTo>
                  <a:lnTo>
                    <a:pt x="77" y="6935"/>
                  </a:lnTo>
                  <a:lnTo>
                    <a:pt x="77" y="7341"/>
                  </a:lnTo>
                  <a:lnTo>
                    <a:pt x="77" y="7782"/>
                  </a:lnTo>
                  <a:lnTo>
                    <a:pt x="129" y="8223"/>
                  </a:lnTo>
                  <a:lnTo>
                    <a:pt x="233" y="8664"/>
                  </a:lnTo>
                  <a:lnTo>
                    <a:pt x="389" y="9035"/>
                  </a:lnTo>
                  <a:lnTo>
                    <a:pt x="545" y="9441"/>
                  </a:lnTo>
                  <a:lnTo>
                    <a:pt x="726" y="9794"/>
                  </a:lnTo>
                  <a:lnTo>
                    <a:pt x="934" y="10164"/>
                  </a:lnTo>
                  <a:lnTo>
                    <a:pt x="1194" y="10464"/>
                  </a:lnTo>
                  <a:lnTo>
                    <a:pt x="1739" y="11099"/>
                  </a:lnTo>
                  <a:lnTo>
                    <a:pt x="2336" y="11647"/>
                  </a:lnTo>
                  <a:lnTo>
                    <a:pt x="2933" y="12194"/>
                  </a:lnTo>
                  <a:lnTo>
                    <a:pt x="3634" y="12670"/>
                  </a:lnTo>
                  <a:lnTo>
                    <a:pt x="4932" y="13552"/>
                  </a:lnTo>
                  <a:lnTo>
                    <a:pt x="6075" y="14329"/>
                  </a:lnTo>
                  <a:lnTo>
                    <a:pt x="6516" y="14735"/>
                  </a:lnTo>
                  <a:lnTo>
                    <a:pt x="6879" y="15141"/>
                  </a:lnTo>
                  <a:lnTo>
                    <a:pt x="6983" y="15352"/>
                  </a:lnTo>
                  <a:lnTo>
                    <a:pt x="7061" y="15547"/>
                  </a:lnTo>
                  <a:lnTo>
                    <a:pt x="7165" y="15758"/>
                  </a:lnTo>
                  <a:lnTo>
                    <a:pt x="7165" y="15952"/>
                  </a:lnTo>
                  <a:lnTo>
                    <a:pt x="7165" y="16464"/>
                  </a:lnTo>
                  <a:lnTo>
                    <a:pt x="7165" y="16976"/>
                  </a:lnTo>
                  <a:lnTo>
                    <a:pt x="7165" y="17505"/>
                  </a:lnTo>
                  <a:lnTo>
                    <a:pt x="7165" y="18052"/>
                  </a:lnTo>
                  <a:lnTo>
                    <a:pt x="7165" y="18529"/>
                  </a:lnTo>
                  <a:lnTo>
                    <a:pt x="7165" y="18900"/>
                  </a:lnTo>
                  <a:lnTo>
                    <a:pt x="7165" y="19147"/>
                  </a:lnTo>
                  <a:lnTo>
                    <a:pt x="7165" y="19235"/>
                  </a:lnTo>
                  <a:lnTo>
                    <a:pt x="7165" y="19482"/>
                  </a:lnTo>
                  <a:lnTo>
                    <a:pt x="7217" y="19747"/>
                  </a:lnTo>
                  <a:lnTo>
                    <a:pt x="7321" y="19994"/>
                  </a:lnTo>
                  <a:lnTo>
                    <a:pt x="7476" y="20223"/>
                  </a:lnTo>
                  <a:lnTo>
                    <a:pt x="7632" y="20435"/>
                  </a:lnTo>
                  <a:lnTo>
                    <a:pt x="7814" y="20629"/>
                  </a:lnTo>
                  <a:lnTo>
                    <a:pt x="8022" y="20841"/>
                  </a:lnTo>
                  <a:lnTo>
                    <a:pt x="8281" y="21000"/>
                  </a:lnTo>
                  <a:lnTo>
                    <a:pt x="8515" y="21176"/>
                  </a:lnTo>
                  <a:lnTo>
                    <a:pt x="8775" y="21317"/>
                  </a:lnTo>
                  <a:lnTo>
                    <a:pt x="9060" y="21441"/>
                  </a:lnTo>
                  <a:lnTo>
                    <a:pt x="9424" y="21547"/>
                  </a:lnTo>
                  <a:lnTo>
                    <a:pt x="9761" y="21617"/>
                  </a:lnTo>
                  <a:lnTo>
                    <a:pt x="10125" y="21688"/>
                  </a:lnTo>
                  <a:lnTo>
                    <a:pt x="10462" y="21723"/>
                  </a:lnTo>
                  <a:lnTo>
                    <a:pt x="10825" y="21723"/>
                  </a:lnTo>
                  <a:close/>
                </a:path>
                <a:path w="21600" h="21600" extrusionOk="0">
                  <a:moveTo>
                    <a:pt x="9242" y="14417"/>
                  </a:moveTo>
                  <a:lnTo>
                    <a:pt x="8541" y="12035"/>
                  </a:lnTo>
                  <a:lnTo>
                    <a:pt x="7295" y="10129"/>
                  </a:lnTo>
                  <a:lnTo>
                    <a:pt x="6905" y="9652"/>
                  </a:lnTo>
                  <a:lnTo>
                    <a:pt x="8541" y="10182"/>
                  </a:lnTo>
                  <a:lnTo>
                    <a:pt x="9787" y="9547"/>
                  </a:lnTo>
                  <a:lnTo>
                    <a:pt x="11189" y="10129"/>
                  </a:lnTo>
                  <a:lnTo>
                    <a:pt x="12279" y="9547"/>
                  </a:lnTo>
                  <a:lnTo>
                    <a:pt x="13370" y="10076"/>
                  </a:lnTo>
                  <a:lnTo>
                    <a:pt x="14850" y="9652"/>
                  </a:lnTo>
                  <a:lnTo>
                    <a:pt x="12902" y="12247"/>
                  </a:lnTo>
                  <a:lnTo>
                    <a:pt x="12357" y="14417"/>
                  </a:lnTo>
                  <a:moveTo>
                    <a:pt x="7191" y="15952"/>
                  </a:moveTo>
                  <a:lnTo>
                    <a:pt x="14512" y="15952"/>
                  </a:lnTo>
                  <a:lnTo>
                    <a:pt x="14512" y="17064"/>
                  </a:lnTo>
                  <a:lnTo>
                    <a:pt x="7191" y="17047"/>
                  </a:lnTo>
                  <a:lnTo>
                    <a:pt x="7191" y="18123"/>
                  </a:lnTo>
                  <a:lnTo>
                    <a:pt x="14512" y="18158"/>
                  </a:lnTo>
                  <a:lnTo>
                    <a:pt x="14538" y="19182"/>
                  </a:lnTo>
                  <a:lnTo>
                    <a:pt x="7217" y="19182"/>
                  </a:lnTo>
                </a:path>
              </a:pathLst>
            </a:custGeom>
            <a:solidFill>
              <a:srgbClr val="FFFFCC"/>
            </a:solidFill>
            <a:ln w="57150" cap="flat" cmpd="sng">
              <a:solidFill>
                <a:srgbClr val="000000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5" name="Google Shape;205;p3"/>
          <p:cNvSpPr txBox="1"/>
          <p:nvPr/>
        </p:nvSpPr>
        <p:spPr>
          <a:xfrm>
            <a:off x="7424737" y="6459537"/>
            <a:ext cx="9842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</a:pPr>
            <a:fld id="{00000000-1234-1234-1234-123412341234}" type="slidenum">
              <a:rPr lang="en-US" sz="10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3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30"/>
          <p:cNvSpPr txBox="1"/>
          <p:nvPr/>
        </p:nvSpPr>
        <p:spPr>
          <a:xfrm>
            <a:off x="7424737" y="6459537"/>
            <a:ext cx="9842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</a:pPr>
            <a:fld id="{00000000-1234-1234-1234-123412341234}" type="slidenum">
              <a:rPr lang="en-US" sz="10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30</a:t>
            </a:fld>
            <a:endParaRPr/>
          </a:p>
        </p:txBody>
      </p:sp>
      <p:sp>
        <p:nvSpPr>
          <p:cNvPr id="444" name="Google Shape;444;p30"/>
          <p:cNvSpPr txBox="1"/>
          <p:nvPr/>
        </p:nvSpPr>
        <p:spPr>
          <a:xfrm>
            <a:off x="906462" y="1416050"/>
            <a:ext cx="6629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-952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endParaRPr sz="2100" b="0" i="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</a:pPr>
            <a:r>
              <a:rPr lang="en-US" sz="21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 regular expressions       and</a:t>
            </a:r>
            <a:endParaRPr/>
          </a:p>
          <a:p>
            <a:pPr marL="228600" marR="0" lvl="0" indent="-952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endParaRPr sz="2100" b="0" i="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</a:pPr>
            <a:r>
              <a:rPr lang="en-US" sz="21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endParaRPr/>
          </a:p>
        </p:txBody>
      </p:sp>
      <p:pic>
        <p:nvPicPr>
          <p:cNvPr id="445" name="Google Shape;445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81425" y="1730375"/>
            <a:ext cx="228600" cy="42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6" name="Google Shape;446;p3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54537" y="1730375"/>
            <a:ext cx="285750" cy="42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" name="Google Shape;447;p3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278062" y="2501900"/>
            <a:ext cx="3436937" cy="40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8" name="Google Shape;448;p3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278062" y="3416300"/>
            <a:ext cx="3190875" cy="42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9" name="Google Shape;449;p3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278062" y="4187825"/>
            <a:ext cx="2505075" cy="42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0" name="Google Shape;450;p30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290762" y="5124450"/>
            <a:ext cx="2076450" cy="428625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30"/>
          <p:cNvSpPr txBox="1"/>
          <p:nvPr/>
        </p:nvSpPr>
        <p:spPr>
          <a:xfrm>
            <a:off x="2781300" y="460375"/>
            <a:ext cx="4514850" cy="415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0103"/>
              </a:buClr>
              <a:buSzPts val="2100"/>
              <a:buFont typeface="Arial"/>
              <a:buNone/>
            </a:pPr>
            <a:r>
              <a:rPr lang="en-US" sz="2100" b="1" i="0" u="none">
                <a:solidFill>
                  <a:srgbClr val="010103"/>
                </a:solidFill>
                <a:latin typeface="Arial"/>
                <a:ea typeface="Arial"/>
                <a:cs typeface="Arial"/>
                <a:sym typeface="Arial"/>
              </a:rPr>
              <a:t>Regular Expressions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31"/>
          <p:cNvSpPr txBox="1"/>
          <p:nvPr/>
        </p:nvSpPr>
        <p:spPr>
          <a:xfrm>
            <a:off x="7424737" y="6459537"/>
            <a:ext cx="9842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</a:pPr>
            <a:fld id="{00000000-1234-1234-1234-123412341234}" type="slidenum">
              <a:rPr lang="en-US" sz="10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31</a:t>
            </a:fld>
            <a:endParaRPr/>
          </a:p>
        </p:txBody>
      </p:sp>
      <p:sp>
        <p:nvSpPr>
          <p:cNvPr id="457" name="Google Shape;457;p31"/>
          <p:cNvSpPr txBox="1"/>
          <p:nvPr/>
        </p:nvSpPr>
        <p:spPr>
          <a:xfrm>
            <a:off x="114300" y="1485900"/>
            <a:ext cx="6629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</a:pPr>
            <a:r>
              <a:rPr lang="en-US" sz="21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Regular expression:  </a:t>
            </a:r>
            <a:endParaRPr/>
          </a:p>
        </p:txBody>
      </p:sp>
      <p:pic>
        <p:nvPicPr>
          <p:cNvPr id="458" name="Google Shape;458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43237" y="1524000"/>
            <a:ext cx="1590675" cy="41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" name="Google Shape;459;p3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00150" y="2343150"/>
            <a:ext cx="2076450" cy="41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" name="Google Shape;460;p3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362325" y="2343150"/>
            <a:ext cx="2733675" cy="42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Google Shape;461;p3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371850" y="2914650"/>
            <a:ext cx="2495550" cy="42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p3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409950" y="3486150"/>
            <a:ext cx="3524250" cy="42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p31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409950" y="4057650"/>
            <a:ext cx="2838450" cy="42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4" name="Google Shape;464;p31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3352800" y="4629150"/>
            <a:ext cx="3400425" cy="563562"/>
          </a:xfrm>
          <a:prstGeom prst="rect">
            <a:avLst/>
          </a:prstGeom>
          <a:noFill/>
          <a:ln>
            <a:noFill/>
          </a:ln>
        </p:spPr>
      </p:pic>
      <p:pic>
        <p:nvPicPr>
          <p:cNvPr id="465" name="Google Shape;465;p31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3429000" y="5219700"/>
            <a:ext cx="4248150" cy="419100"/>
          </a:xfrm>
          <a:prstGeom prst="rect">
            <a:avLst/>
          </a:prstGeom>
          <a:noFill/>
          <a:ln>
            <a:noFill/>
          </a:ln>
        </p:spPr>
      </p:pic>
      <p:sp>
        <p:nvSpPr>
          <p:cNvPr id="466" name="Google Shape;466;p31"/>
          <p:cNvSpPr txBox="1"/>
          <p:nvPr/>
        </p:nvSpPr>
        <p:spPr>
          <a:xfrm>
            <a:off x="2781300" y="460375"/>
            <a:ext cx="4514850" cy="415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0103"/>
              </a:buClr>
              <a:buSzPts val="2100"/>
              <a:buFont typeface="Arial"/>
              <a:buNone/>
            </a:pPr>
            <a:r>
              <a:rPr lang="en-US" sz="2100" b="1" i="0" u="none">
                <a:solidFill>
                  <a:srgbClr val="010103"/>
                </a:solidFill>
                <a:latin typeface="Arial"/>
                <a:ea typeface="Arial"/>
                <a:cs typeface="Arial"/>
                <a:sym typeface="Arial"/>
              </a:rPr>
              <a:t>Regular Expressions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32"/>
          <p:cNvSpPr txBox="1"/>
          <p:nvPr/>
        </p:nvSpPr>
        <p:spPr>
          <a:xfrm>
            <a:off x="7424737" y="6459537"/>
            <a:ext cx="9842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</a:pPr>
            <a:fld id="{00000000-1234-1234-1234-123412341234}" type="slidenum">
              <a:rPr lang="en-US" sz="10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32</a:t>
            </a:fld>
            <a:endParaRPr/>
          </a:p>
        </p:txBody>
      </p:sp>
      <p:sp>
        <p:nvSpPr>
          <p:cNvPr id="472" name="Google Shape;472;p32"/>
          <p:cNvSpPr txBox="1"/>
          <p:nvPr/>
        </p:nvSpPr>
        <p:spPr>
          <a:xfrm>
            <a:off x="85725" y="2728912"/>
            <a:ext cx="6629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-952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endParaRPr sz="2100" b="0" i="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</a:pPr>
            <a:r>
              <a:rPr lang="en-US" sz="21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Regular expression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00" b="0" i="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73" name="Google Shape;473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98750" y="1828800"/>
            <a:ext cx="2971800" cy="41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" name="Google Shape;474;p3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41600" y="2422525"/>
            <a:ext cx="4783137" cy="419100"/>
          </a:xfrm>
          <a:prstGeom prst="rect">
            <a:avLst/>
          </a:prstGeom>
          <a:noFill/>
          <a:ln>
            <a:noFill/>
          </a:ln>
        </p:spPr>
      </p:pic>
      <p:sp>
        <p:nvSpPr>
          <p:cNvPr id="475" name="Google Shape;475;p32"/>
          <p:cNvSpPr txBox="1"/>
          <p:nvPr/>
        </p:nvSpPr>
        <p:spPr>
          <a:xfrm>
            <a:off x="114300" y="1485900"/>
            <a:ext cx="6629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-952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endParaRPr sz="2100" b="0" i="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</a:pPr>
            <a:r>
              <a:rPr lang="en-US" sz="21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Regular expression</a:t>
            </a:r>
            <a:endParaRPr/>
          </a:p>
        </p:txBody>
      </p:sp>
      <p:pic>
        <p:nvPicPr>
          <p:cNvPr id="476" name="Google Shape;476;p3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22537" y="3113087"/>
            <a:ext cx="3324225" cy="40798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7" name="Google Shape;477;p32"/>
          <p:cNvGrpSpPr/>
          <p:nvPr/>
        </p:nvGrpSpPr>
        <p:grpSpPr>
          <a:xfrm>
            <a:off x="923925" y="4037012"/>
            <a:ext cx="6978650" cy="508000"/>
            <a:chOff x="836" y="2128"/>
            <a:chExt cx="5862" cy="427"/>
          </a:xfrm>
        </p:grpSpPr>
        <p:pic>
          <p:nvPicPr>
            <p:cNvPr id="478" name="Google Shape;478;p32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836" y="2144"/>
              <a:ext cx="584" cy="33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79" name="Google Shape;479;p32"/>
            <p:cNvSpPr txBox="1"/>
            <p:nvPr/>
          </p:nvSpPr>
          <p:spPr>
            <a:xfrm>
              <a:off x="1478" y="2128"/>
              <a:ext cx="5220" cy="42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700"/>
                <a:buFont typeface="Arial"/>
                <a:buNone/>
              </a:pPr>
              <a:r>
                <a:rPr lang="en-US" sz="2700" b="0" i="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= { all strings  containing substring 00 } </a:t>
              </a:r>
              <a:endParaRPr/>
            </a:p>
          </p:txBody>
        </p:sp>
      </p:grpSp>
      <p:sp>
        <p:nvSpPr>
          <p:cNvPr id="480" name="Google Shape;480;p32"/>
          <p:cNvSpPr txBox="1"/>
          <p:nvPr/>
        </p:nvSpPr>
        <p:spPr>
          <a:xfrm>
            <a:off x="2781300" y="460375"/>
            <a:ext cx="4514850" cy="415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0103"/>
              </a:buClr>
              <a:buSzPts val="2100"/>
              <a:buFont typeface="Arial"/>
              <a:buNone/>
            </a:pPr>
            <a:r>
              <a:rPr lang="en-US" sz="2100" b="1" i="0" u="none">
                <a:solidFill>
                  <a:srgbClr val="010103"/>
                </a:solidFill>
                <a:latin typeface="Arial"/>
                <a:ea typeface="Arial"/>
                <a:cs typeface="Arial"/>
                <a:sym typeface="Arial"/>
              </a:rPr>
              <a:t>Regular Expressions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33"/>
          <p:cNvSpPr txBox="1"/>
          <p:nvPr/>
        </p:nvSpPr>
        <p:spPr>
          <a:xfrm>
            <a:off x="7424737" y="6459537"/>
            <a:ext cx="9842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</a:pPr>
            <a:fld id="{00000000-1234-1234-1234-123412341234}" type="slidenum">
              <a:rPr lang="en-US" sz="10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33</a:t>
            </a:fld>
            <a:endParaRPr/>
          </a:p>
        </p:txBody>
      </p:sp>
      <p:pic>
        <p:nvPicPr>
          <p:cNvPr id="486" name="Google Shape;486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7462" y="1295400"/>
            <a:ext cx="6629400" cy="251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34"/>
          <p:cNvSpPr txBox="1"/>
          <p:nvPr/>
        </p:nvSpPr>
        <p:spPr>
          <a:xfrm>
            <a:off x="7424737" y="6459537"/>
            <a:ext cx="9842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</a:pPr>
            <a:fld id="{00000000-1234-1234-1234-123412341234}" type="slidenum">
              <a:rPr lang="en-US" sz="10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34</a:t>
            </a:fld>
            <a:endParaRPr/>
          </a:p>
        </p:txBody>
      </p:sp>
      <p:sp>
        <p:nvSpPr>
          <p:cNvPr id="492" name="Google Shape;492;p34"/>
          <p:cNvSpPr txBox="1"/>
          <p:nvPr/>
        </p:nvSpPr>
        <p:spPr>
          <a:xfrm>
            <a:off x="1524000" y="457200"/>
            <a:ext cx="5900737" cy="415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0103"/>
              </a:buClr>
              <a:buSzPts val="2100"/>
              <a:buFont typeface="Arial"/>
              <a:buNone/>
            </a:pPr>
            <a:r>
              <a:rPr lang="en-US" sz="2100" b="1" i="0" u="none">
                <a:solidFill>
                  <a:srgbClr val="010103"/>
                </a:solidFill>
                <a:latin typeface="Arial"/>
                <a:ea typeface="Arial"/>
                <a:cs typeface="Arial"/>
                <a:sym typeface="Arial"/>
              </a:rPr>
              <a:t>Example Problems in Regular Expressions</a:t>
            </a:r>
            <a:endParaRPr/>
          </a:p>
        </p:txBody>
      </p:sp>
      <p:pic>
        <p:nvPicPr>
          <p:cNvPr id="493" name="Google Shape;493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00" y="1371600"/>
            <a:ext cx="6261100" cy="365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35"/>
          <p:cNvSpPr txBox="1"/>
          <p:nvPr/>
        </p:nvSpPr>
        <p:spPr>
          <a:xfrm>
            <a:off x="7424737" y="6459537"/>
            <a:ext cx="9842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</a:pPr>
            <a:fld id="{00000000-1234-1234-1234-123412341234}" type="slidenum">
              <a:rPr lang="en-US" sz="10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35</a:t>
            </a:fld>
            <a:endParaRPr/>
          </a:p>
        </p:txBody>
      </p:sp>
      <p:pic>
        <p:nvPicPr>
          <p:cNvPr id="499" name="Google Shape;499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4400" y="1295400"/>
            <a:ext cx="5715000" cy="3973512"/>
          </a:xfrm>
          <a:prstGeom prst="rect">
            <a:avLst/>
          </a:prstGeom>
          <a:noFill/>
          <a:ln>
            <a:noFill/>
          </a:ln>
        </p:spPr>
      </p:pic>
      <p:sp>
        <p:nvSpPr>
          <p:cNvPr id="500" name="Google Shape;500;p35"/>
          <p:cNvSpPr txBox="1"/>
          <p:nvPr/>
        </p:nvSpPr>
        <p:spPr>
          <a:xfrm>
            <a:off x="1524000" y="457200"/>
            <a:ext cx="5900737" cy="415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0103"/>
              </a:buClr>
              <a:buSzPts val="2100"/>
              <a:buFont typeface="Arial"/>
              <a:buNone/>
            </a:pPr>
            <a:r>
              <a:rPr lang="en-US" sz="2100" b="1" i="0" u="none">
                <a:solidFill>
                  <a:srgbClr val="010103"/>
                </a:solidFill>
                <a:latin typeface="Arial"/>
                <a:ea typeface="Arial"/>
                <a:cs typeface="Arial"/>
                <a:sym typeface="Arial"/>
              </a:rPr>
              <a:t>Solve Problems in Regular Expressions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36"/>
          <p:cNvSpPr txBox="1">
            <a:spLocks noGrp="1"/>
          </p:cNvSpPr>
          <p:nvPr>
            <p:ph type="title"/>
          </p:nvPr>
        </p:nvSpPr>
        <p:spPr>
          <a:xfrm>
            <a:off x="457200" y="254000"/>
            <a:ext cx="8229600" cy="6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53975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10103"/>
              </a:buClr>
              <a:buSzPts val="2100"/>
              <a:buFont typeface="Arial"/>
              <a:buNone/>
            </a:pPr>
            <a:r>
              <a:rPr lang="en-US" sz="2100" b="1" i="0" u="none">
                <a:solidFill>
                  <a:srgbClr val="010103"/>
                </a:solidFill>
                <a:latin typeface="Arial"/>
                <a:ea typeface="Arial"/>
                <a:cs typeface="Arial"/>
                <a:sym typeface="Arial"/>
              </a:rPr>
              <a:t>Deterministic Finite Automata (DFA)</a:t>
            </a:r>
            <a:endParaRPr/>
          </a:p>
        </p:txBody>
      </p:sp>
      <p:pic>
        <p:nvPicPr>
          <p:cNvPr id="506" name="Google Shape;506;p36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762000" y="1489075"/>
            <a:ext cx="7620000" cy="4530725"/>
          </a:xfrm>
          <a:prstGeom prst="rect">
            <a:avLst/>
          </a:prstGeom>
          <a:noFill/>
          <a:ln>
            <a:noFill/>
          </a:ln>
        </p:spPr>
      </p:pic>
      <p:sp>
        <p:nvSpPr>
          <p:cNvPr id="507" name="Google Shape;507;p36"/>
          <p:cNvSpPr txBox="1"/>
          <p:nvPr/>
        </p:nvSpPr>
        <p:spPr>
          <a:xfrm>
            <a:off x="7424737" y="6459537"/>
            <a:ext cx="9842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</a:pPr>
            <a:fld id="{00000000-1234-1234-1234-123412341234}" type="slidenum">
              <a:rPr lang="en-US" sz="10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36</a:t>
            </a:fld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37"/>
          <p:cNvSpPr txBox="1"/>
          <p:nvPr/>
        </p:nvSpPr>
        <p:spPr>
          <a:xfrm>
            <a:off x="7424737" y="6459537"/>
            <a:ext cx="9842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</a:pPr>
            <a:fld id="{00000000-1234-1234-1234-123412341234}" type="slidenum">
              <a:rPr lang="en-US" sz="10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37</a:t>
            </a:fld>
            <a:endParaRPr/>
          </a:p>
        </p:txBody>
      </p:sp>
      <p:sp>
        <p:nvSpPr>
          <p:cNvPr id="513" name="Google Shape;513;p37"/>
          <p:cNvSpPr txBox="1">
            <a:spLocks noGrp="1"/>
          </p:cNvSpPr>
          <p:nvPr>
            <p:ph type="title"/>
          </p:nvPr>
        </p:nvSpPr>
        <p:spPr>
          <a:xfrm>
            <a:off x="822325" y="287337"/>
            <a:ext cx="7543800" cy="1449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4800"/>
              <a:buFont typeface="Calibri"/>
              <a:buNone/>
            </a:pPr>
            <a:r>
              <a:rPr lang="en-US" sz="4800" b="0" i="0" u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Formal definition of DFA </a:t>
            </a:r>
            <a:endParaRPr/>
          </a:p>
        </p:txBody>
      </p:sp>
      <p:sp>
        <p:nvSpPr>
          <p:cNvPr id="514" name="Google Shape;514;p37"/>
          <p:cNvSpPr txBox="1">
            <a:spLocks noGrp="1"/>
          </p:cNvSpPr>
          <p:nvPr>
            <p:ph type="body" idx="1"/>
          </p:nvPr>
        </p:nvSpPr>
        <p:spPr>
          <a:xfrm>
            <a:off x="822325" y="1846262"/>
            <a:ext cx="7543800" cy="4022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0487" lvl="0" indent="-127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 "/>
            </a:pPr>
            <a:r>
              <a:rPr lang="en-US" sz="2000" b="0" i="0" u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DFA </a:t>
            </a:r>
            <a:r>
              <a:rPr lang="en-US" sz="2000" b="0" i="0" u="none">
                <a:solidFill>
                  <a:srgbClr val="008000"/>
                </a:solidFill>
                <a:latin typeface="Calibri"/>
                <a:ea typeface="Calibri"/>
                <a:cs typeface="Calibri"/>
                <a:sym typeface="Calibri"/>
              </a:rPr>
              <a:t>M = (</a:t>
            </a:r>
            <a:r>
              <a:rPr lang="en-US" sz="2000" b="0" i="0" u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Q</a:t>
            </a:r>
            <a:r>
              <a:rPr lang="en-US" sz="2000" b="0" i="0" u="none">
                <a:solidFill>
                  <a:srgbClr val="008000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2000" b="0" i="0" u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Σ</a:t>
            </a:r>
            <a:r>
              <a:rPr lang="en-US" sz="2000" b="0" i="0" u="none">
                <a:solidFill>
                  <a:srgbClr val="008000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2000" b="0" i="0" u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δ</a:t>
            </a:r>
            <a:r>
              <a:rPr lang="en-US" sz="2000" b="0" i="0" u="none">
                <a:solidFill>
                  <a:srgbClr val="008000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2000" b="0" i="0" u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s</a:t>
            </a:r>
            <a:r>
              <a:rPr lang="en-US" sz="2000" b="0" i="0" u="none">
                <a:solidFill>
                  <a:srgbClr val="008000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2000" b="0" i="0" u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F</a:t>
            </a:r>
            <a:r>
              <a:rPr lang="en-US" sz="2000" b="0" i="0" u="none">
                <a:solidFill>
                  <a:srgbClr val="008000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/>
          </a:p>
          <a:p>
            <a:pPr marL="90487" lvl="0" indent="-1270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 "/>
            </a:pPr>
            <a:r>
              <a:rPr lang="en-US" sz="2000" b="0" i="0" u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Where,</a:t>
            </a:r>
            <a:endParaRPr/>
          </a:p>
          <a:p>
            <a:pPr marL="382587" lvl="1" indent="-18256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</a:pPr>
            <a:r>
              <a:rPr lang="en-US" sz="1800" b="0" i="0" u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Q</a:t>
            </a:r>
            <a:r>
              <a:rPr lang="en-US" sz="1800" b="0" i="0" u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 is finite set of states</a:t>
            </a:r>
            <a:endParaRPr/>
          </a:p>
          <a:p>
            <a:pPr marL="382587" lvl="1" indent="-182561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</a:pPr>
            <a:r>
              <a:rPr lang="en-US" sz="1800" b="0" i="0" u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Σ</a:t>
            </a:r>
            <a:r>
              <a:rPr lang="en-US" sz="1800" b="0" i="0" u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 is input alphabet</a:t>
            </a:r>
            <a:endParaRPr/>
          </a:p>
          <a:p>
            <a:pPr marL="382587" lvl="1" indent="-182561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</a:pPr>
            <a:r>
              <a:rPr lang="en-US" sz="1800" b="0" i="0" u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s</a:t>
            </a:r>
            <a:r>
              <a:rPr lang="en-US" sz="1800" b="0" i="0" u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 ∈ </a:t>
            </a:r>
            <a:r>
              <a:rPr lang="en-US" sz="1800" b="0" i="0" u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Q</a:t>
            </a:r>
            <a:r>
              <a:rPr lang="en-US" sz="1800" b="0" i="0" u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 is initial state</a:t>
            </a:r>
            <a:endParaRPr/>
          </a:p>
          <a:p>
            <a:pPr marL="382587" lvl="1" indent="-182561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</a:pPr>
            <a:r>
              <a:rPr lang="en-US" sz="1800" b="0" i="0" u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F</a:t>
            </a:r>
            <a:r>
              <a:rPr lang="en-US" sz="1800" b="0" i="0" u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 ⊆ </a:t>
            </a:r>
            <a:r>
              <a:rPr lang="en-US" sz="1800" b="0" i="0" u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Q</a:t>
            </a:r>
            <a:r>
              <a:rPr lang="en-US" sz="1800" b="0" i="0" u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 is set of final states</a:t>
            </a:r>
            <a:endParaRPr/>
          </a:p>
          <a:p>
            <a:pPr marL="382587" lvl="1" indent="-182561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</a:pPr>
            <a:r>
              <a:rPr lang="en-US" sz="1800" b="0" i="0" u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δ</a:t>
            </a:r>
            <a:r>
              <a:rPr lang="en-US" sz="1800" b="0" i="0" u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-US" sz="1800" b="0" i="0" u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Q</a:t>
            </a:r>
            <a:r>
              <a:rPr lang="en-US" sz="1800" b="0" i="0" u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 X</a:t>
            </a:r>
            <a:r>
              <a:rPr lang="en-US" sz="1800" b="0" i="0" u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Σ</a:t>
            </a:r>
            <a:r>
              <a:rPr lang="en-US" sz="1800" b="0" i="0" u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200" b="0" i="0" u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-</a:t>
            </a:r>
            <a:r>
              <a:rPr lang="en-US" sz="1800" b="0" i="0" u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&gt; </a:t>
            </a:r>
            <a:r>
              <a:rPr lang="en-US" sz="1800" b="0" i="0" u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Q</a:t>
            </a:r>
            <a:endParaRPr/>
          </a:p>
          <a:p>
            <a:pPr marL="90488" lvl="0" indent="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endParaRPr sz="1800" b="0" i="0" u="non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38"/>
          <p:cNvSpPr txBox="1"/>
          <p:nvPr/>
        </p:nvSpPr>
        <p:spPr>
          <a:xfrm>
            <a:off x="7424737" y="6459537"/>
            <a:ext cx="9842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</a:pPr>
            <a:fld id="{00000000-1234-1234-1234-123412341234}" type="slidenum">
              <a:rPr lang="en-US" sz="10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38</a:t>
            </a:fld>
            <a:endParaRPr/>
          </a:p>
        </p:txBody>
      </p:sp>
      <p:sp>
        <p:nvSpPr>
          <p:cNvPr id="520" name="Google Shape;520;p38"/>
          <p:cNvSpPr txBox="1">
            <a:spLocks noGrp="1"/>
          </p:cNvSpPr>
          <p:nvPr>
            <p:ph type="title"/>
          </p:nvPr>
        </p:nvSpPr>
        <p:spPr>
          <a:xfrm>
            <a:off x="822325" y="287337"/>
            <a:ext cx="7543800" cy="968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10103"/>
              </a:buClr>
              <a:buSzPts val="2100"/>
              <a:buFont typeface="Arial"/>
              <a:buNone/>
            </a:pPr>
            <a:r>
              <a:rPr lang="en-US" sz="2100" b="1" i="0" u="none">
                <a:solidFill>
                  <a:srgbClr val="010103"/>
                </a:solidFill>
                <a:latin typeface="Arial"/>
                <a:ea typeface="Arial"/>
                <a:cs typeface="Arial"/>
                <a:sym typeface="Arial"/>
              </a:rPr>
              <a:t>DFA </a:t>
            </a:r>
            <a:endParaRPr/>
          </a:p>
        </p:txBody>
      </p:sp>
      <p:sp>
        <p:nvSpPr>
          <p:cNvPr id="521" name="Google Shape;521;p38"/>
          <p:cNvSpPr txBox="1">
            <a:spLocks noGrp="1"/>
          </p:cNvSpPr>
          <p:nvPr>
            <p:ph type="body" idx="1"/>
          </p:nvPr>
        </p:nvSpPr>
        <p:spPr>
          <a:xfrm>
            <a:off x="822325" y="1846262"/>
            <a:ext cx="7543800" cy="4022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0487" lvl="0" indent="-127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 "/>
            </a:pPr>
            <a:r>
              <a:rPr lang="en-US" sz="2000" b="0" i="0" u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The </a:t>
            </a:r>
            <a:r>
              <a:rPr lang="en-US" sz="2000" b="0" i="0" u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DFA</a:t>
            </a:r>
            <a:r>
              <a:rPr lang="en-US" sz="2000" b="0" i="0" u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 has:  </a:t>
            </a:r>
            <a:endParaRPr/>
          </a:p>
          <a:p>
            <a:pPr marL="382587" lvl="1" indent="-18256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</a:pPr>
            <a:r>
              <a:rPr lang="en-US" sz="1800" b="0" i="0" u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a finite set of states</a:t>
            </a:r>
            <a:endParaRPr/>
          </a:p>
          <a:p>
            <a:pPr marL="382587" lvl="1" indent="-182561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</a:pPr>
            <a:r>
              <a:rPr lang="en-US" sz="1800" b="0" i="0" u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1 special state - initial state</a:t>
            </a:r>
            <a:endParaRPr/>
          </a:p>
          <a:p>
            <a:pPr marL="382587" lvl="1" indent="-182561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</a:pPr>
            <a:r>
              <a:rPr lang="en-US" sz="1800" b="0" i="0" u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0 or more special states - final states</a:t>
            </a:r>
            <a:endParaRPr/>
          </a:p>
          <a:p>
            <a:pPr marL="382587" lvl="1" indent="-182561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</a:pPr>
            <a:r>
              <a:rPr lang="en-US" sz="1800" b="0" i="0" u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input alphabet</a:t>
            </a:r>
            <a:endParaRPr/>
          </a:p>
          <a:p>
            <a:pPr marL="382587" lvl="1" indent="-182561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</a:pPr>
            <a:r>
              <a:rPr lang="en-US" sz="1800" b="0" i="0" u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transition table containing </a:t>
            </a:r>
            <a:endParaRPr/>
          </a:p>
          <a:p>
            <a:pPr marL="382587" lvl="1" indent="-182561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-US" sz="1800" b="0" i="0" u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			</a:t>
            </a:r>
            <a:r>
              <a:rPr lang="en-US" sz="1800" b="0" i="0" u="none">
                <a:solidFill>
                  <a:srgbClr val="006600"/>
                </a:solidFill>
                <a:latin typeface="Calibri"/>
                <a:ea typeface="Calibri"/>
                <a:cs typeface="Calibri"/>
                <a:sym typeface="Calibri"/>
              </a:rPr>
              <a:t>(state, symbol) -&gt; next state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39"/>
          <p:cNvSpPr txBox="1"/>
          <p:nvPr/>
        </p:nvSpPr>
        <p:spPr>
          <a:xfrm>
            <a:off x="7424737" y="6459537"/>
            <a:ext cx="9842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</a:pPr>
            <a:fld id="{00000000-1234-1234-1234-123412341234}" type="slidenum">
              <a:rPr lang="en-US" sz="10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39</a:t>
            </a:fld>
            <a:endParaRPr/>
          </a:p>
        </p:txBody>
      </p:sp>
      <p:sp>
        <p:nvSpPr>
          <p:cNvPr id="527" name="Google Shape;527;p39"/>
          <p:cNvSpPr txBox="1">
            <a:spLocks noGrp="1"/>
          </p:cNvSpPr>
          <p:nvPr>
            <p:ph type="title"/>
          </p:nvPr>
        </p:nvSpPr>
        <p:spPr>
          <a:xfrm>
            <a:off x="822325" y="287337"/>
            <a:ext cx="7543800" cy="1449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10103"/>
              </a:buClr>
              <a:buSzPts val="2100"/>
              <a:buFont typeface="Arial"/>
              <a:buNone/>
            </a:pPr>
            <a:r>
              <a:rPr lang="en-US" sz="2100" b="1" i="0" u="none">
                <a:solidFill>
                  <a:srgbClr val="010103"/>
                </a:solidFill>
                <a:latin typeface="Arial"/>
                <a:ea typeface="Arial"/>
                <a:cs typeface="Arial"/>
                <a:sym typeface="Arial"/>
              </a:rPr>
              <a:t>How does a DFA work? </a:t>
            </a:r>
            <a:endParaRPr/>
          </a:p>
        </p:txBody>
      </p:sp>
      <p:sp>
        <p:nvSpPr>
          <p:cNvPr id="528" name="Google Shape;528;p39"/>
          <p:cNvSpPr txBox="1">
            <a:spLocks noGrp="1"/>
          </p:cNvSpPr>
          <p:nvPr>
            <p:ph type="body" idx="1"/>
          </p:nvPr>
        </p:nvSpPr>
        <p:spPr>
          <a:xfrm>
            <a:off x="822325" y="1846262"/>
            <a:ext cx="7543800" cy="4022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0487" lvl="0" indent="-1143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 "/>
            </a:pPr>
            <a:r>
              <a:rPr lang="en-US" sz="1800" b="0" i="0" u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After reading input string, </a:t>
            </a:r>
            <a:endParaRPr/>
          </a:p>
          <a:p>
            <a:pPr marL="382587" lvl="1" indent="-18256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</a:pPr>
            <a:r>
              <a:rPr lang="en-US" sz="1800" b="0" i="0" u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if DFA state </a:t>
            </a:r>
            <a:r>
              <a:rPr lang="en-US" sz="1800" b="0" i="0" u="none">
                <a:solidFill>
                  <a:srgbClr val="008000"/>
                </a:solidFill>
                <a:latin typeface="Calibri"/>
                <a:ea typeface="Calibri"/>
                <a:cs typeface="Calibri"/>
                <a:sym typeface="Calibri"/>
              </a:rPr>
              <a:t>final</a:t>
            </a:r>
            <a:r>
              <a:rPr lang="en-US" sz="1800" b="0" i="0" u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, input </a:t>
            </a:r>
            <a:r>
              <a:rPr lang="en-US" sz="1800" b="0" i="0" u="none">
                <a:solidFill>
                  <a:srgbClr val="008000"/>
                </a:solidFill>
                <a:latin typeface="Calibri"/>
                <a:ea typeface="Calibri"/>
                <a:cs typeface="Calibri"/>
                <a:sym typeface="Calibri"/>
              </a:rPr>
              <a:t>accepted</a:t>
            </a:r>
            <a:endParaRPr/>
          </a:p>
          <a:p>
            <a:pPr marL="382587" lvl="1" indent="-182561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</a:pPr>
            <a:r>
              <a:rPr lang="en-US" sz="1800" b="0" i="0" u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if DFA state </a:t>
            </a:r>
            <a:r>
              <a:rPr lang="en-US" sz="1800" b="0" i="0" u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not</a:t>
            </a:r>
            <a:r>
              <a:rPr lang="en-US" sz="1800" b="0" i="0" u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b="0" i="0" u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final</a:t>
            </a:r>
            <a:r>
              <a:rPr lang="en-US" sz="1800" b="0" i="0" u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, input </a:t>
            </a:r>
            <a:r>
              <a:rPr lang="en-US" sz="1800" b="0" i="0" u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rejected</a:t>
            </a:r>
            <a:endParaRPr/>
          </a:p>
          <a:p>
            <a:pPr marL="90487" lvl="0" indent="-1143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 "/>
            </a:pPr>
            <a:r>
              <a:rPr lang="en-US" sz="1800" b="0" i="0" u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Language of DFA -- set of </a:t>
            </a:r>
            <a:r>
              <a:rPr lang="en-US" sz="1800" b="0" i="0" u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all</a:t>
            </a:r>
            <a:r>
              <a:rPr lang="en-US" sz="1800" b="0" i="0" u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 strings accepted by DFA.</a:t>
            </a:r>
            <a:endParaRPr/>
          </a:p>
          <a:p>
            <a:pPr marL="90488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800"/>
              <a:buNone/>
            </a:pPr>
            <a:endParaRPr sz="1800" b="0" i="0" u="none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4"/>
          <p:cNvSpPr txBox="1">
            <a:spLocks noGrp="1"/>
          </p:cNvSpPr>
          <p:nvPr>
            <p:ph type="title"/>
          </p:nvPr>
        </p:nvSpPr>
        <p:spPr>
          <a:xfrm>
            <a:off x="822325" y="287337"/>
            <a:ext cx="7543800" cy="1449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800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Google Shape;211;p4"/>
          <p:cNvSpPr txBox="1"/>
          <p:nvPr/>
        </p:nvSpPr>
        <p:spPr>
          <a:xfrm>
            <a:off x="7424737" y="6459537"/>
            <a:ext cx="9842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</a:pPr>
            <a:fld id="{00000000-1234-1234-1234-123412341234}" type="slidenum">
              <a:rPr lang="en-US" sz="10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4</a:t>
            </a:fld>
            <a:endParaRPr/>
          </a:p>
        </p:txBody>
      </p:sp>
      <p:sp>
        <p:nvSpPr>
          <p:cNvPr id="212" name="Google Shape;212;p4"/>
          <p:cNvSpPr txBox="1">
            <a:spLocks noGrp="1"/>
          </p:cNvSpPr>
          <p:nvPr>
            <p:ph type="body" idx="1"/>
          </p:nvPr>
        </p:nvSpPr>
        <p:spPr>
          <a:xfrm>
            <a:off x="822325" y="1846262"/>
            <a:ext cx="2630487" cy="2492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342900" marR="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Calibri"/>
              <a:buAutoNum type="arabicPeriod"/>
            </a:pPr>
            <a:r>
              <a:rPr lang="en-US"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Electric Switch</a:t>
            </a:r>
            <a:endParaRPr/>
          </a:p>
          <a:p>
            <a:pPr marL="342900" marR="0" lvl="0" indent="-3429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Calibri"/>
              <a:buAutoNum type="arabicPeriod"/>
            </a:pPr>
            <a:r>
              <a:rPr lang="en-US"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Fan Regulator </a:t>
            </a:r>
            <a:endParaRPr/>
          </a:p>
          <a:p>
            <a:pPr marL="342900" marR="0" lvl="0" indent="-3429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Calibri"/>
              <a:buAutoNum type="arabicPeriod"/>
            </a:pPr>
            <a:r>
              <a:rPr lang="en-US"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Automatic door controller</a:t>
            </a:r>
            <a:endParaRPr/>
          </a:p>
          <a:p>
            <a:pPr marL="342900" marR="0" lvl="0" indent="-3429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Calibri"/>
              <a:buAutoNum type="arabicPeriod"/>
            </a:pPr>
            <a:r>
              <a:rPr lang="en-US"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Binary string with divisible by 4</a:t>
            </a:r>
            <a:endParaRPr/>
          </a:p>
          <a:p>
            <a:pPr marL="342900" marR="0" lvl="0" indent="-1651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alibri"/>
              <a:buNone/>
            </a:pPr>
            <a:endParaRPr sz="2800" b="0" i="0" u="none" strike="noStrike" cap="none">
              <a:solidFill>
                <a:srgbClr val="40404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0488" marR="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alibri"/>
              <a:buNone/>
            </a:pPr>
            <a:endParaRPr sz="2800" b="0" i="0" u="none">
              <a:solidFill>
                <a:srgbClr val="40404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40"/>
          <p:cNvSpPr txBox="1"/>
          <p:nvPr/>
        </p:nvSpPr>
        <p:spPr>
          <a:xfrm>
            <a:off x="7424737" y="6459537"/>
            <a:ext cx="9842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</a:pPr>
            <a:fld id="{00000000-1234-1234-1234-123412341234}" type="slidenum">
              <a:rPr lang="en-US" sz="10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40</a:t>
            </a:fld>
            <a:endParaRPr/>
          </a:p>
        </p:txBody>
      </p:sp>
      <p:pic>
        <p:nvPicPr>
          <p:cNvPr id="534" name="Google Shape;534;p40" descr="states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919287" y="2362200"/>
            <a:ext cx="4881562" cy="3287712"/>
          </a:xfrm>
          <a:prstGeom prst="rect">
            <a:avLst/>
          </a:prstGeom>
          <a:noFill/>
          <a:ln>
            <a:noFill/>
          </a:ln>
        </p:spPr>
      </p:pic>
      <p:sp>
        <p:nvSpPr>
          <p:cNvPr id="535" name="Google Shape;535;p40"/>
          <p:cNvSpPr txBox="1">
            <a:spLocks noGrp="1"/>
          </p:cNvSpPr>
          <p:nvPr>
            <p:ph type="title"/>
          </p:nvPr>
        </p:nvSpPr>
        <p:spPr>
          <a:xfrm>
            <a:off x="822325" y="287337"/>
            <a:ext cx="7543800" cy="1449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4800"/>
              <a:buFont typeface="Calibri"/>
              <a:buNone/>
            </a:pPr>
            <a:r>
              <a:rPr lang="en-US" sz="4800" b="0" i="0" u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Pictorial representation of DFA</a:t>
            </a:r>
            <a:endParaRPr/>
          </a:p>
        </p:txBody>
      </p:sp>
      <p:sp>
        <p:nvSpPr>
          <p:cNvPr id="536" name="Google Shape;536;p40"/>
          <p:cNvSpPr txBox="1"/>
          <p:nvPr/>
        </p:nvSpPr>
        <p:spPr>
          <a:xfrm>
            <a:off x="4724400" y="5649912"/>
            <a:ext cx="1452562" cy="519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Arial"/>
              <a:buNone/>
            </a:pPr>
            <a:r>
              <a:rPr lang="en-US" sz="2400" b="0" i="0" u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(q,σ)</a:t>
            </a:r>
            <a:r>
              <a:rPr lang="en-US" sz="1800" b="0" i="0" u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800" b="0" i="0" u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r>
              <a:rPr lang="en-US" sz="2000" b="0" i="0" u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&gt;</a:t>
            </a:r>
            <a:r>
              <a:rPr lang="en-US" sz="1800" b="0" i="0" u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u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q'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41"/>
          <p:cNvSpPr txBox="1">
            <a:spLocks noGrp="1"/>
          </p:cNvSpPr>
          <p:nvPr>
            <p:ph type="title"/>
          </p:nvPr>
        </p:nvSpPr>
        <p:spPr>
          <a:xfrm>
            <a:off x="457200" y="2540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53975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10103"/>
              </a:buClr>
              <a:buSzPts val="2100"/>
              <a:buFont typeface="Arial"/>
              <a:buNone/>
            </a:pPr>
            <a:r>
              <a:rPr lang="en-US" sz="2100" b="1" i="0" u="none">
                <a:solidFill>
                  <a:srgbClr val="010103"/>
                </a:solidFill>
                <a:latin typeface="Arial"/>
                <a:ea typeface="Arial"/>
                <a:cs typeface="Arial"/>
                <a:sym typeface="Arial"/>
              </a:rPr>
              <a:t>Formal definition of FA</a:t>
            </a:r>
            <a:endParaRPr/>
          </a:p>
        </p:txBody>
      </p:sp>
      <p:pic>
        <p:nvPicPr>
          <p:cNvPr id="542" name="Google Shape;542;p41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479425" y="1905000"/>
            <a:ext cx="6019800" cy="3314700"/>
          </a:xfrm>
          <a:prstGeom prst="rect">
            <a:avLst/>
          </a:prstGeom>
          <a:noFill/>
          <a:ln>
            <a:noFill/>
          </a:ln>
        </p:spPr>
      </p:pic>
      <p:sp>
        <p:nvSpPr>
          <p:cNvPr id="543" name="Google Shape;543;p41"/>
          <p:cNvSpPr txBox="1"/>
          <p:nvPr/>
        </p:nvSpPr>
        <p:spPr>
          <a:xfrm>
            <a:off x="7424737" y="6459537"/>
            <a:ext cx="9842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</a:pPr>
            <a:fld id="{00000000-1234-1234-1234-123412341234}" type="slidenum">
              <a:rPr lang="en-US" sz="10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41</a:t>
            </a:fld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8" name="Google Shape;548;p42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822325" y="1846262"/>
            <a:ext cx="7543800" cy="4022725"/>
          </a:xfrm>
          <a:prstGeom prst="rect">
            <a:avLst/>
          </a:prstGeom>
          <a:noFill/>
          <a:ln>
            <a:noFill/>
          </a:ln>
        </p:spPr>
      </p:pic>
      <p:sp>
        <p:nvSpPr>
          <p:cNvPr id="549" name="Google Shape;549;p42"/>
          <p:cNvSpPr txBox="1"/>
          <p:nvPr/>
        </p:nvSpPr>
        <p:spPr>
          <a:xfrm>
            <a:off x="7424737" y="6459537"/>
            <a:ext cx="9842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</a:pPr>
            <a:fld id="{00000000-1234-1234-1234-123412341234}" type="slidenum">
              <a:rPr lang="en-US" sz="10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42</a:t>
            </a:fld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43"/>
          <p:cNvSpPr txBox="1">
            <a:spLocks noGrp="1"/>
          </p:cNvSpPr>
          <p:nvPr>
            <p:ph type="title"/>
          </p:nvPr>
        </p:nvSpPr>
        <p:spPr>
          <a:xfrm>
            <a:off x="457200" y="2540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53975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10103"/>
              </a:buClr>
              <a:buSzPts val="2100"/>
              <a:buFont typeface="Arial"/>
              <a:buNone/>
            </a:pPr>
            <a:r>
              <a:rPr lang="en-US" sz="2100" b="1" i="0" u="none">
                <a:solidFill>
                  <a:srgbClr val="010103"/>
                </a:solidFill>
                <a:latin typeface="Arial"/>
                <a:ea typeface="Arial"/>
                <a:cs typeface="Arial"/>
                <a:sym typeface="Arial"/>
              </a:rPr>
              <a:t>Transition Diagram</a:t>
            </a:r>
            <a:endParaRPr/>
          </a:p>
        </p:txBody>
      </p:sp>
      <p:pic>
        <p:nvPicPr>
          <p:cNvPr id="555" name="Google Shape;555;p43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822325" y="1846262"/>
            <a:ext cx="7543800" cy="4022725"/>
          </a:xfrm>
          <a:prstGeom prst="rect">
            <a:avLst/>
          </a:prstGeom>
          <a:noFill/>
          <a:ln>
            <a:noFill/>
          </a:ln>
        </p:spPr>
      </p:pic>
      <p:sp>
        <p:nvSpPr>
          <p:cNvPr id="556" name="Google Shape;556;p43"/>
          <p:cNvSpPr txBox="1"/>
          <p:nvPr/>
        </p:nvSpPr>
        <p:spPr>
          <a:xfrm>
            <a:off x="7424737" y="6459537"/>
            <a:ext cx="9842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</a:pPr>
            <a:fld id="{00000000-1234-1234-1234-123412341234}" type="slidenum">
              <a:rPr lang="en-US" sz="10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43</a:t>
            </a:fld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44"/>
          <p:cNvSpPr txBox="1">
            <a:spLocks noGrp="1"/>
          </p:cNvSpPr>
          <p:nvPr>
            <p:ph type="title"/>
          </p:nvPr>
        </p:nvSpPr>
        <p:spPr>
          <a:xfrm>
            <a:off x="457200" y="2540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53975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10103"/>
              </a:buClr>
              <a:buSzPts val="2100"/>
              <a:buFont typeface="Arial"/>
              <a:buNone/>
            </a:pPr>
            <a:r>
              <a:rPr lang="en-US" sz="2100" b="1" i="0" u="none">
                <a:solidFill>
                  <a:srgbClr val="010103"/>
                </a:solidFill>
                <a:latin typeface="Arial"/>
                <a:ea typeface="Arial"/>
                <a:cs typeface="Arial"/>
                <a:sym typeface="Arial"/>
              </a:rPr>
              <a:t>Example</a:t>
            </a:r>
            <a:endParaRPr/>
          </a:p>
        </p:txBody>
      </p:sp>
      <p:pic>
        <p:nvPicPr>
          <p:cNvPr id="562" name="Google Shape;562;p44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822325" y="1846262"/>
            <a:ext cx="7543800" cy="4022725"/>
          </a:xfrm>
          <a:prstGeom prst="rect">
            <a:avLst/>
          </a:prstGeom>
          <a:noFill/>
          <a:ln>
            <a:noFill/>
          </a:ln>
        </p:spPr>
      </p:pic>
      <p:sp>
        <p:nvSpPr>
          <p:cNvPr id="563" name="Google Shape;563;p44"/>
          <p:cNvSpPr txBox="1"/>
          <p:nvPr/>
        </p:nvSpPr>
        <p:spPr>
          <a:xfrm>
            <a:off x="7424737" y="6459537"/>
            <a:ext cx="9842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</a:pPr>
            <a:fld id="{00000000-1234-1234-1234-123412341234}" type="slidenum">
              <a:rPr lang="en-US" sz="10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44</a:t>
            </a:fld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45"/>
          <p:cNvSpPr txBox="1">
            <a:spLocks noGrp="1"/>
          </p:cNvSpPr>
          <p:nvPr>
            <p:ph type="title"/>
          </p:nvPr>
        </p:nvSpPr>
        <p:spPr>
          <a:xfrm>
            <a:off x="457200" y="2540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53975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10103"/>
              </a:buClr>
              <a:buSzPts val="2100"/>
              <a:buFont typeface="Arial"/>
              <a:buNone/>
            </a:pPr>
            <a:r>
              <a:rPr lang="en-US" sz="2100" b="1" i="0" u="none">
                <a:solidFill>
                  <a:srgbClr val="010103"/>
                </a:solidFill>
                <a:latin typeface="Arial"/>
                <a:ea typeface="Arial"/>
                <a:cs typeface="Arial"/>
                <a:sym typeface="Arial"/>
              </a:rPr>
              <a:t>Transition table</a:t>
            </a:r>
            <a:endParaRPr/>
          </a:p>
        </p:txBody>
      </p:sp>
      <p:sp>
        <p:nvSpPr>
          <p:cNvPr id="569" name="Google Shape;569;p45"/>
          <p:cNvSpPr txBox="1">
            <a:spLocks noGrp="1"/>
          </p:cNvSpPr>
          <p:nvPr>
            <p:ph type="body" idx="1"/>
          </p:nvPr>
        </p:nvSpPr>
        <p:spPr>
          <a:xfrm>
            <a:off x="457200" y="1916112"/>
            <a:ext cx="8229600" cy="4911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0487" lvl="0" indent="-127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 "/>
            </a:pPr>
            <a:r>
              <a:rPr lang="en-US" sz="2000" b="0" i="0" u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A transition table is a conventional tabular representation of functions like δ that takes the two argument and returns another state.</a:t>
            </a:r>
            <a:endParaRPr/>
          </a:p>
          <a:p>
            <a:pPr marL="90487" lvl="0" indent="-1270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 "/>
            </a:pPr>
            <a:r>
              <a:rPr lang="en-US" sz="2000" b="0" i="0" u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The row of the table corresponding to the states.</a:t>
            </a:r>
            <a:endParaRPr/>
          </a:p>
          <a:p>
            <a:pPr marL="90487" lvl="0" indent="-1270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 "/>
            </a:pPr>
            <a:r>
              <a:rPr lang="en-US" sz="2000" b="0" i="0" u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The column of the table corresponding to the inputs.</a:t>
            </a:r>
            <a:endParaRPr/>
          </a:p>
          <a:p>
            <a:pPr marL="90488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None/>
            </a:pPr>
            <a:endParaRPr sz="2000" b="0" i="0" u="none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0" name="Google Shape;570;p45"/>
          <p:cNvSpPr txBox="1"/>
          <p:nvPr/>
        </p:nvSpPr>
        <p:spPr>
          <a:xfrm>
            <a:off x="7424737" y="6459537"/>
            <a:ext cx="9842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</a:pPr>
            <a:fld id="{00000000-1234-1234-1234-123412341234}" type="slidenum">
              <a:rPr lang="en-US" sz="10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45</a:t>
            </a:fld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46"/>
          <p:cNvSpPr txBox="1">
            <a:spLocks noGrp="1"/>
          </p:cNvSpPr>
          <p:nvPr>
            <p:ph type="title"/>
          </p:nvPr>
        </p:nvSpPr>
        <p:spPr>
          <a:xfrm>
            <a:off x="457200" y="2540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53975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10103"/>
              </a:buClr>
              <a:buSzPts val="2100"/>
              <a:buFont typeface="Arial"/>
              <a:buNone/>
            </a:pPr>
            <a:r>
              <a:rPr lang="en-US" sz="2100" b="1" i="0" u="none">
                <a:solidFill>
                  <a:srgbClr val="010103"/>
                </a:solidFill>
                <a:latin typeface="Arial"/>
                <a:ea typeface="Arial"/>
                <a:cs typeface="Arial"/>
                <a:sym typeface="Arial"/>
              </a:rPr>
              <a:t>Example</a:t>
            </a:r>
            <a:endParaRPr/>
          </a:p>
        </p:txBody>
      </p:sp>
      <p:pic>
        <p:nvPicPr>
          <p:cNvPr id="576" name="Google Shape;576;p46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822325" y="1846262"/>
            <a:ext cx="7543800" cy="4022725"/>
          </a:xfrm>
          <a:prstGeom prst="rect">
            <a:avLst/>
          </a:prstGeom>
          <a:noFill/>
          <a:ln>
            <a:noFill/>
          </a:ln>
        </p:spPr>
      </p:pic>
      <p:sp>
        <p:nvSpPr>
          <p:cNvPr id="577" name="Google Shape;577;p46"/>
          <p:cNvSpPr txBox="1"/>
          <p:nvPr/>
        </p:nvSpPr>
        <p:spPr>
          <a:xfrm>
            <a:off x="7424737" y="6459537"/>
            <a:ext cx="9842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</a:pPr>
            <a:fld id="{00000000-1234-1234-1234-123412341234}" type="slidenum">
              <a:rPr lang="en-US" sz="10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46</a:t>
            </a:fld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47"/>
          <p:cNvSpPr txBox="1">
            <a:spLocks noGrp="1"/>
          </p:cNvSpPr>
          <p:nvPr>
            <p:ph type="title"/>
          </p:nvPr>
        </p:nvSpPr>
        <p:spPr>
          <a:xfrm>
            <a:off x="457200" y="2540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53975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10103"/>
              </a:buClr>
              <a:buSzPts val="2100"/>
              <a:buFont typeface="Arial"/>
              <a:buNone/>
            </a:pPr>
            <a:r>
              <a:rPr lang="en-US" sz="2100" b="1" i="0" u="none">
                <a:solidFill>
                  <a:srgbClr val="010103"/>
                </a:solidFill>
                <a:latin typeface="Arial"/>
                <a:ea typeface="Arial"/>
                <a:cs typeface="Arial"/>
                <a:sym typeface="Arial"/>
              </a:rPr>
              <a:t>Extending the Transition functions to the strings</a:t>
            </a:r>
            <a:endParaRPr/>
          </a:p>
        </p:txBody>
      </p:sp>
      <p:pic>
        <p:nvPicPr>
          <p:cNvPr id="583" name="Google Shape;583;p47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822325" y="1846262"/>
            <a:ext cx="7543800" cy="4022725"/>
          </a:xfrm>
          <a:prstGeom prst="rect">
            <a:avLst/>
          </a:prstGeom>
          <a:noFill/>
          <a:ln>
            <a:noFill/>
          </a:ln>
        </p:spPr>
      </p:pic>
      <p:sp>
        <p:nvSpPr>
          <p:cNvPr id="584" name="Google Shape;584;p47"/>
          <p:cNvSpPr txBox="1"/>
          <p:nvPr/>
        </p:nvSpPr>
        <p:spPr>
          <a:xfrm>
            <a:off x="7424737" y="6459537"/>
            <a:ext cx="9842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</a:pPr>
            <a:fld id="{00000000-1234-1234-1234-123412341234}" type="slidenum">
              <a:rPr lang="en-US" sz="10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47</a:t>
            </a:fld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9" name="Google Shape;589;p48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822325" y="1846262"/>
            <a:ext cx="7543800" cy="4022725"/>
          </a:xfrm>
          <a:prstGeom prst="rect">
            <a:avLst/>
          </a:prstGeom>
          <a:noFill/>
          <a:ln>
            <a:noFill/>
          </a:ln>
        </p:spPr>
      </p:pic>
      <p:sp>
        <p:nvSpPr>
          <p:cNvPr id="590" name="Google Shape;590;p48"/>
          <p:cNvSpPr txBox="1"/>
          <p:nvPr/>
        </p:nvSpPr>
        <p:spPr>
          <a:xfrm>
            <a:off x="7424737" y="6459537"/>
            <a:ext cx="9842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</a:pPr>
            <a:fld id="{00000000-1234-1234-1234-123412341234}" type="slidenum">
              <a:rPr lang="en-US" sz="10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48</a:t>
            </a:fld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49"/>
          <p:cNvSpPr txBox="1">
            <a:spLocks noGrp="1"/>
          </p:cNvSpPr>
          <p:nvPr>
            <p:ph type="title"/>
          </p:nvPr>
        </p:nvSpPr>
        <p:spPr>
          <a:xfrm>
            <a:off x="457200" y="2540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53975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10103"/>
              </a:buClr>
              <a:buSzPts val="2100"/>
              <a:buFont typeface="Arial"/>
              <a:buNone/>
            </a:pPr>
            <a:r>
              <a:rPr lang="en-US" sz="2100" b="1" i="0" u="none">
                <a:solidFill>
                  <a:srgbClr val="010103"/>
                </a:solidFill>
                <a:latin typeface="Arial"/>
                <a:ea typeface="Arial"/>
                <a:cs typeface="Arial"/>
                <a:sym typeface="Arial"/>
              </a:rPr>
              <a:t>Language of DFA</a:t>
            </a:r>
            <a:endParaRPr/>
          </a:p>
        </p:txBody>
      </p:sp>
      <p:pic>
        <p:nvPicPr>
          <p:cNvPr id="596" name="Google Shape;596;p49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066800" y="1828800"/>
            <a:ext cx="6324600" cy="3481387"/>
          </a:xfrm>
          <a:prstGeom prst="rect">
            <a:avLst/>
          </a:prstGeom>
          <a:noFill/>
          <a:ln>
            <a:noFill/>
          </a:ln>
        </p:spPr>
      </p:pic>
      <p:sp>
        <p:nvSpPr>
          <p:cNvPr id="597" name="Google Shape;597;p49"/>
          <p:cNvSpPr txBox="1"/>
          <p:nvPr/>
        </p:nvSpPr>
        <p:spPr>
          <a:xfrm>
            <a:off x="7424737" y="6459537"/>
            <a:ext cx="9842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</a:pPr>
            <a:fld id="{00000000-1234-1234-1234-123412341234}" type="slidenum">
              <a:rPr lang="en-US" sz="10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49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5"/>
          <p:cNvSpPr/>
          <p:nvPr/>
        </p:nvSpPr>
        <p:spPr>
          <a:xfrm>
            <a:off x="9525" y="1241425"/>
            <a:ext cx="9126537" cy="0"/>
          </a:xfrm>
          <a:custGeom>
            <a:avLst/>
            <a:gdLst/>
            <a:ahLst/>
            <a:cxnLst/>
            <a:rect l="l" t="t" r="r" b="b"/>
            <a:pathLst>
              <a:path w="9735185" h="120000" extrusionOk="0">
                <a:moveTo>
                  <a:pt x="0" y="0"/>
                </a:moveTo>
                <a:lnTo>
                  <a:pt x="9734587" y="0"/>
                </a:lnTo>
              </a:path>
            </a:pathLst>
          </a:custGeom>
          <a:noFill/>
          <a:ln w="28500" cap="flat" cmpd="sng">
            <a:solidFill>
              <a:srgbClr val="1F97C8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p5"/>
          <p:cNvSpPr txBox="1"/>
          <p:nvPr/>
        </p:nvSpPr>
        <p:spPr>
          <a:xfrm>
            <a:off x="1514475" y="193675"/>
            <a:ext cx="5410200" cy="295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1112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0103"/>
              </a:buClr>
              <a:buSzPts val="1900"/>
              <a:buFont typeface="Arial"/>
              <a:buNone/>
            </a:pPr>
            <a:r>
              <a:rPr lang="en-US" sz="1900" b="1" i="0" u="none">
                <a:solidFill>
                  <a:srgbClr val="010103"/>
                </a:solidFill>
                <a:latin typeface="Arial"/>
                <a:ea typeface="Arial"/>
                <a:cs typeface="Arial"/>
                <a:sym typeface="Arial"/>
              </a:rPr>
              <a:t>Simple Computer</a:t>
            </a:r>
            <a:endParaRPr/>
          </a:p>
        </p:txBody>
      </p:sp>
      <p:sp>
        <p:nvSpPr>
          <p:cNvPr id="219" name="Google Shape;219;p5"/>
          <p:cNvSpPr/>
          <p:nvPr/>
        </p:nvSpPr>
        <p:spPr>
          <a:xfrm rot="10800000" flipH="1">
            <a:off x="0" y="5837237"/>
            <a:ext cx="9144000" cy="42862"/>
          </a:xfrm>
          <a:custGeom>
            <a:avLst/>
            <a:gdLst/>
            <a:ahLst/>
            <a:cxnLst/>
            <a:rect l="l" t="t" r="r" b="b"/>
            <a:pathLst>
              <a:path w="2915285" h="217170" extrusionOk="0">
                <a:moveTo>
                  <a:pt x="0" y="0"/>
                </a:moveTo>
                <a:lnTo>
                  <a:pt x="2914775" y="0"/>
                </a:lnTo>
                <a:lnTo>
                  <a:pt x="2914775" y="216855"/>
                </a:lnTo>
                <a:lnTo>
                  <a:pt x="0" y="216855"/>
                </a:lnTo>
                <a:lnTo>
                  <a:pt x="0" y="0"/>
                </a:lnTo>
                <a:close/>
              </a:path>
            </a:pathLst>
          </a:custGeom>
          <a:solidFill>
            <a:srgbClr val="0793C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0" name="Google Shape;220;p5"/>
          <p:cNvGrpSpPr/>
          <p:nvPr/>
        </p:nvGrpSpPr>
        <p:grpSpPr>
          <a:xfrm>
            <a:off x="0" y="1296987"/>
            <a:ext cx="9078912" cy="4484687"/>
            <a:chOff x="127862" y="1268442"/>
            <a:chExt cx="9296400" cy="846250"/>
          </a:xfrm>
        </p:grpSpPr>
        <p:sp>
          <p:nvSpPr>
            <p:cNvPr id="221" name="Google Shape;221;p5"/>
            <p:cNvSpPr txBox="1"/>
            <p:nvPr/>
          </p:nvSpPr>
          <p:spPr>
            <a:xfrm>
              <a:off x="127862" y="1268442"/>
              <a:ext cx="9296400" cy="846250"/>
            </a:xfrm>
            <a:prstGeom prst="rect">
              <a:avLst/>
            </a:prstGeom>
            <a:solidFill>
              <a:schemeClr val="lt1"/>
            </a:solidFill>
            <a:ln w="15875" cap="flat" cmpd="sng">
              <a:solidFill>
                <a:srgbClr val="00B0F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2;p5"/>
            <p:cNvSpPr txBox="1"/>
            <p:nvPr/>
          </p:nvSpPr>
          <p:spPr>
            <a:xfrm>
              <a:off x="168600" y="1274313"/>
              <a:ext cx="9214355" cy="74356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214313" marR="0" lvl="0" indent="-130937" algn="just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13"/>
                <a:buFont typeface="Arial"/>
                <a:buNone/>
              </a:pPr>
              <a:endParaRPr sz="131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just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13"/>
                <a:buFont typeface="Arial"/>
                <a:buNone/>
              </a:pPr>
              <a:r>
                <a:rPr lang="en-US" sz="1313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Example:</a:t>
              </a:r>
              <a:endParaRPr/>
            </a:p>
            <a:p>
              <a:pPr marL="0" marR="0" lvl="0" indent="0" algn="just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13"/>
                <a:buFont typeface="Arial"/>
                <a:buNone/>
              </a:pPr>
              <a:endParaRPr sz="131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657"/>
                </a:spcBef>
                <a:spcAft>
                  <a:spcPts val="0"/>
                </a:spcAft>
                <a:buClr>
                  <a:schemeClr val="dk1"/>
                </a:buClr>
                <a:buSzPts val="1313"/>
                <a:buFont typeface="Arial"/>
                <a:buNone/>
              </a:pPr>
              <a:r>
                <a:rPr lang="en-US" sz="1313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		    input	: switch</a:t>
              </a:r>
              <a:endParaRPr/>
            </a:p>
            <a:p>
              <a:pPr marL="4780360" marR="0" lvl="8" indent="0" algn="l" rtl="0">
                <a:lnSpc>
                  <a:spcPct val="100000"/>
                </a:lnSpc>
                <a:spcBef>
                  <a:spcPts val="657"/>
                </a:spcBef>
                <a:spcAft>
                  <a:spcPts val="0"/>
                </a:spcAft>
                <a:buClr>
                  <a:schemeClr val="dk1"/>
                </a:buClr>
                <a:buSzPts val="1313"/>
                <a:buFont typeface="Arial"/>
                <a:buNone/>
              </a:pPr>
              <a:r>
                <a:rPr lang="en-US" sz="1313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Output	: light bulb</a:t>
              </a:r>
              <a:endParaRPr/>
            </a:p>
            <a:p>
              <a:pPr marL="4780360" marR="0" lvl="8" indent="0" algn="l" rtl="0">
                <a:lnSpc>
                  <a:spcPct val="100000"/>
                </a:lnSpc>
                <a:spcBef>
                  <a:spcPts val="657"/>
                </a:spcBef>
                <a:spcAft>
                  <a:spcPts val="0"/>
                </a:spcAft>
                <a:buClr>
                  <a:schemeClr val="dk1"/>
                </a:buClr>
                <a:buSzPts val="1313"/>
                <a:buFont typeface="Arial"/>
                <a:buNone/>
              </a:pPr>
              <a:r>
                <a:rPr lang="en-US" sz="1313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Actions	: flip switch</a:t>
              </a:r>
              <a:endParaRPr/>
            </a:p>
            <a:p>
              <a:pPr marL="4780360" marR="0" lvl="8" indent="0" algn="l" rtl="0">
                <a:lnSpc>
                  <a:spcPct val="100000"/>
                </a:lnSpc>
                <a:spcBef>
                  <a:spcPts val="657"/>
                </a:spcBef>
                <a:spcAft>
                  <a:spcPts val="0"/>
                </a:spcAft>
                <a:buClr>
                  <a:schemeClr val="dk1"/>
                </a:buClr>
                <a:buSzPts val="1313"/>
                <a:buFont typeface="Arial"/>
                <a:buNone/>
              </a:pPr>
              <a:r>
                <a:rPr lang="en-US" sz="1313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States	: on, off</a:t>
              </a:r>
              <a:endParaRPr/>
            </a:p>
            <a:p>
              <a:pPr marL="4780360" marR="0" lvl="8" indent="0" algn="just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13"/>
                <a:buFont typeface="Arial"/>
                <a:buNone/>
              </a:pPr>
              <a:endParaRPr sz="131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4780360" marR="0" lvl="8" indent="0" algn="just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13"/>
                <a:buFont typeface="Arial"/>
                <a:buNone/>
              </a:pPr>
              <a:endParaRPr sz="131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4780360" marR="0" lvl="8" indent="0" algn="just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13"/>
                <a:buFont typeface="Arial"/>
                <a:buNone/>
              </a:pPr>
              <a:endParaRPr sz="131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4780360" marR="0" lvl="8" indent="0" algn="just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13"/>
                <a:buFont typeface="Arial"/>
                <a:buNone/>
              </a:pPr>
              <a:endParaRPr sz="131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4780360" marR="0" lvl="8" indent="0" algn="just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13"/>
                <a:buFont typeface="Arial"/>
                <a:buNone/>
              </a:pPr>
              <a:r>
                <a:rPr lang="en-US" sz="1313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bulb is on if and only if there was an odd number of flips</a:t>
              </a:r>
              <a:endParaRPr/>
            </a:p>
            <a:p>
              <a:pPr marL="4780360" marR="0" lvl="8" indent="0" algn="just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13"/>
                <a:buFont typeface="Arial"/>
                <a:buNone/>
              </a:pPr>
              <a:endParaRPr sz="131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3" name="Google Shape;223;p5"/>
          <p:cNvGrpSpPr/>
          <p:nvPr/>
        </p:nvGrpSpPr>
        <p:grpSpPr>
          <a:xfrm>
            <a:off x="1082675" y="2025650"/>
            <a:ext cx="2646362" cy="1458912"/>
            <a:chOff x="8060063" y="2072528"/>
            <a:chExt cx="3528220" cy="1944688"/>
          </a:xfrm>
        </p:grpSpPr>
        <p:grpSp>
          <p:nvGrpSpPr>
            <p:cNvPr id="224" name="Google Shape;224;p5"/>
            <p:cNvGrpSpPr/>
            <p:nvPr/>
          </p:nvGrpSpPr>
          <p:grpSpPr>
            <a:xfrm>
              <a:off x="8564095" y="2072528"/>
              <a:ext cx="3024188" cy="1944688"/>
              <a:chOff x="1114425" y="1628775"/>
              <a:chExt cx="3024188" cy="1944688"/>
            </a:xfrm>
          </p:grpSpPr>
          <p:cxnSp>
            <p:nvCxnSpPr>
              <p:cNvPr id="225" name="Google Shape;225;p5"/>
              <p:cNvCxnSpPr/>
              <p:nvPr/>
            </p:nvCxnSpPr>
            <p:spPr>
              <a:xfrm>
                <a:off x="1114425" y="1916113"/>
                <a:ext cx="936625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</p:cxnSp>
          <p:cxnSp>
            <p:nvCxnSpPr>
              <p:cNvPr id="226" name="Google Shape;226;p5"/>
              <p:cNvCxnSpPr/>
              <p:nvPr/>
            </p:nvCxnSpPr>
            <p:spPr>
              <a:xfrm>
                <a:off x="1114425" y="1916113"/>
                <a:ext cx="0" cy="504825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</p:cxnSp>
          <p:cxnSp>
            <p:nvCxnSpPr>
              <p:cNvPr id="227" name="Google Shape;227;p5"/>
              <p:cNvCxnSpPr/>
              <p:nvPr/>
            </p:nvCxnSpPr>
            <p:spPr>
              <a:xfrm>
                <a:off x="1114425" y="3068638"/>
                <a:ext cx="0" cy="503237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</p:cxnSp>
          <p:cxnSp>
            <p:nvCxnSpPr>
              <p:cNvPr id="228" name="Google Shape;228;p5"/>
              <p:cNvCxnSpPr/>
              <p:nvPr/>
            </p:nvCxnSpPr>
            <p:spPr>
              <a:xfrm>
                <a:off x="1114425" y="3571875"/>
                <a:ext cx="2736850" cy="1588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</p:cxnSp>
          <p:cxnSp>
            <p:nvCxnSpPr>
              <p:cNvPr id="229" name="Google Shape;229;p5"/>
              <p:cNvCxnSpPr/>
              <p:nvPr/>
            </p:nvCxnSpPr>
            <p:spPr>
              <a:xfrm>
                <a:off x="2843213" y="1916113"/>
                <a:ext cx="1008062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</p:cxnSp>
          <p:cxnSp>
            <p:nvCxnSpPr>
              <p:cNvPr id="230" name="Google Shape;230;p5"/>
              <p:cNvCxnSpPr/>
              <p:nvPr/>
            </p:nvCxnSpPr>
            <p:spPr>
              <a:xfrm>
                <a:off x="3849688" y="1916113"/>
                <a:ext cx="0" cy="1655762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</p:cxnSp>
          <p:cxnSp>
            <p:nvCxnSpPr>
              <p:cNvPr id="231" name="Google Shape;231;p5"/>
              <p:cNvCxnSpPr/>
              <p:nvPr/>
            </p:nvCxnSpPr>
            <p:spPr>
              <a:xfrm rot="10800000" flipH="1">
                <a:off x="2090738" y="1628775"/>
                <a:ext cx="647700" cy="287338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</p:cxnSp>
          <p:sp>
            <p:nvSpPr>
              <p:cNvPr id="232" name="Google Shape;232;p5"/>
              <p:cNvSpPr/>
              <p:nvPr/>
            </p:nvSpPr>
            <p:spPr>
              <a:xfrm>
                <a:off x="2057400" y="1889125"/>
                <a:ext cx="71438" cy="71438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3" name="Google Shape;233;p5"/>
              <p:cNvSpPr/>
              <p:nvPr/>
            </p:nvSpPr>
            <p:spPr>
              <a:xfrm>
                <a:off x="2820988" y="1889125"/>
                <a:ext cx="71437" cy="71438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4" name="Google Shape;234;p5"/>
              <p:cNvSpPr/>
              <p:nvPr/>
            </p:nvSpPr>
            <p:spPr>
              <a:xfrm>
                <a:off x="3559175" y="2276475"/>
                <a:ext cx="579438" cy="86995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10825" y="21723"/>
                    </a:moveTo>
                    <a:lnTo>
                      <a:pt x="11215" y="21723"/>
                    </a:lnTo>
                    <a:lnTo>
                      <a:pt x="11552" y="21688"/>
                    </a:lnTo>
                    <a:lnTo>
                      <a:pt x="11916" y="21617"/>
                    </a:lnTo>
                    <a:lnTo>
                      <a:pt x="12253" y="21547"/>
                    </a:lnTo>
                    <a:lnTo>
                      <a:pt x="12617" y="21441"/>
                    </a:lnTo>
                    <a:lnTo>
                      <a:pt x="12902" y="21317"/>
                    </a:lnTo>
                    <a:lnTo>
                      <a:pt x="13162" y="21176"/>
                    </a:lnTo>
                    <a:lnTo>
                      <a:pt x="13396" y="21000"/>
                    </a:lnTo>
                    <a:lnTo>
                      <a:pt x="13655" y="20841"/>
                    </a:lnTo>
                    <a:lnTo>
                      <a:pt x="13863" y="20629"/>
                    </a:lnTo>
                    <a:lnTo>
                      <a:pt x="14045" y="20435"/>
                    </a:lnTo>
                    <a:lnTo>
                      <a:pt x="14200" y="20223"/>
                    </a:lnTo>
                    <a:lnTo>
                      <a:pt x="14356" y="19994"/>
                    </a:lnTo>
                    <a:lnTo>
                      <a:pt x="14460" y="19747"/>
                    </a:lnTo>
                    <a:lnTo>
                      <a:pt x="14512" y="19482"/>
                    </a:lnTo>
                    <a:lnTo>
                      <a:pt x="14512" y="19235"/>
                    </a:lnTo>
                    <a:lnTo>
                      <a:pt x="14512" y="19147"/>
                    </a:lnTo>
                    <a:lnTo>
                      <a:pt x="14512" y="18900"/>
                    </a:lnTo>
                    <a:lnTo>
                      <a:pt x="14512" y="18529"/>
                    </a:lnTo>
                    <a:lnTo>
                      <a:pt x="14512" y="18052"/>
                    </a:lnTo>
                    <a:lnTo>
                      <a:pt x="14512" y="17505"/>
                    </a:lnTo>
                    <a:lnTo>
                      <a:pt x="14512" y="16976"/>
                    </a:lnTo>
                    <a:lnTo>
                      <a:pt x="14512" y="16464"/>
                    </a:lnTo>
                    <a:lnTo>
                      <a:pt x="14512" y="15952"/>
                    </a:lnTo>
                    <a:lnTo>
                      <a:pt x="14512" y="15758"/>
                    </a:lnTo>
                    <a:lnTo>
                      <a:pt x="14616" y="15547"/>
                    </a:lnTo>
                    <a:lnTo>
                      <a:pt x="14694" y="15352"/>
                    </a:lnTo>
                    <a:lnTo>
                      <a:pt x="14798" y="15141"/>
                    </a:lnTo>
                    <a:lnTo>
                      <a:pt x="15161" y="14735"/>
                    </a:lnTo>
                    <a:lnTo>
                      <a:pt x="15602" y="14329"/>
                    </a:lnTo>
                    <a:lnTo>
                      <a:pt x="16745" y="13552"/>
                    </a:lnTo>
                    <a:lnTo>
                      <a:pt x="18043" y="12670"/>
                    </a:lnTo>
                    <a:lnTo>
                      <a:pt x="18744" y="12194"/>
                    </a:lnTo>
                    <a:lnTo>
                      <a:pt x="19341" y="11647"/>
                    </a:lnTo>
                    <a:lnTo>
                      <a:pt x="19938" y="11099"/>
                    </a:lnTo>
                    <a:lnTo>
                      <a:pt x="20483" y="10464"/>
                    </a:lnTo>
                    <a:lnTo>
                      <a:pt x="20743" y="10164"/>
                    </a:lnTo>
                    <a:lnTo>
                      <a:pt x="20950" y="9794"/>
                    </a:lnTo>
                    <a:lnTo>
                      <a:pt x="21132" y="9441"/>
                    </a:lnTo>
                    <a:lnTo>
                      <a:pt x="21288" y="9035"/>
                    </a:lnTo>
                    <a:lnTo>
                      <a:pt x="21444" y="8664"/>
                    </a:lnTo>
                    <a:lnTo>
                      <a:pt x="21548" y="8223"/>
                    </a:lnTo>
                    <a:lnTo>
                      <a:pt x="21600" y="7782"/>
                    </a:lnTo>
                    <a:lnTo>
                      <a:pt x="21600" y="7341"/>
                    </a:lnTo>
                    <a:lnTo>
                      <a:pt x="21600" y="6935"/>
                    </a:lnTo>
                    <a:lnTo>
                      <a:pt x="21548" y="6564"/>
                    </a:lnTo>
                    <a:lnTo>
                      <a:pt x="21496" y="6229"/>
                    </a:lnTo>
                    <a:lnTo>
                      <a:pt x="21392" y="5858"/>
                    </a:lnTo>
                    <a:lnTo>
                      <a:pt x="21288" y="5523"/>
                    </a:lnTo>
                    <a:lnTo>
                      <a:pt x="21132" y="5135"/>
                    </a:lnTo>
                    <a:lnTo>
                      <a:pt x="20950" y="4800"/>
                    </a:lnTo>
                    <a:lnTo>
                      <a:pt x="20743" y="4464"/>
                    </a:lnTo>
                    <a:lnTo>
                      <a:pt x="20535" y="4164"/>
                    </a:lnTo>
                    <a:lnTo>
                      <a:pt x="20301" y="3847"/>
                    </a:lnTo>
                    <a:lnTo>
                      <a:pt x="20042" y="3547"/>
                    </a:lnTo>
                    <a:lnTo>
                      <a:pt x="19782" y="3247"/>
                    </a:lnTo>
                    <a:lnTo>
                      <a:pt x="19133" y="2664"/>
                    </a:lnTo>
                    <a:lnTo>
                      <a:pt x="18458" y="2152"/>
                    </a:lnTo>
                    <a:lnTo>
                      <a:pt x="17705" y="1694"/>
                    </a:lnTo>
                    <a:lnTo>
                      <a:pt x="16849" y="1252"/>
                    </a:lnTo>
                    <a:lnTo>
                      <a:pt x="16407" y="1076"/>
                    </a:lnTo>
                    <a:lnTo>
                      <a:pt x="15940" y="900"/>
                    </a:lnTo>
                    <a:lnTo>
                      <a:pt x="15499" y="741"/>
                    </a:lnTo>
                    <a:lnTo>
                      <a:pt x="15057" y="600"/>
                    </a:lnTo>
                    <a:lnTo>
                      <a:pt x="14564" y="458"/>
                    </a:lnTo>
                    <a:lnTo>
                      <a:pt x="14045" y="335"/>
                    </a:lnTo>
                    <a:lnTo>
                      <a:pt x="13500" y="229"/>
                    </a:lnTo>
                    <a:lnTo>
                      <a:pt x="13006" y="158"/>
                    </a:lnTo>
                    <a:lnTo>
                      <a:pt x="12461" y="88"/>
                    </a:lnTo>
                    <a:lnTo>
                      <a:pt x="11968" y="52"/>
                    </a:lnTo>
                    <a:lnTo>
                      <a:pt x="11423" y="17"/>
                    </a:lnTo>
                    <a:lnTo>
                      <a:pt x="10825" y="17"/>
                    </a:lnTo>
                    <a:lnTo>
                      <a:pt x="10254" y="17"/>
                    </a:lnTo>
                    <a:lnTo>
                      <a:pt x="9709" y="52"/>
                    </a:lnTo>
                    <a:lnTo>
                      <a:pt x="9216" y="88"/>
                    </a:lnTo>
                    <a:lnTo>
                      <a:pt x="8671" y="158"/>
                    </a:lnTo>
                    <a:lnTo>
                      <a:pt x="8177" y="229"/>
                    </a:lnTo>
                    <a:lnTo>
                      <a:pt x="7632" y="335"/>
                    </a:lnTo>
                    <a:lnTo>
                      <a:pt x="7113" y="458"/>
                    </a:lnTo>
                    <a:lnTo>
                      <a:pt x="6620" y="600"/>
                    </a:lnTo>
                    <a:lnTo>
                      <a:pt x="6178" y="741"/>
                    </a:lnTo>
                    <a:lnTo>
                      <a:pt x="5737" y="900"/>
                    </a:lnTo>
                    <a:lnTo>
                      <a:pt x="5270" y="1076"/>
                    </a:lnTo>
                    <a:lnTo>
                      <a:pt x="4828" y="1252"/>
                    </a:lnTo>
                    <a:lnTo>
                      <a:pt x="3972" y="1694"/>
                    </a:lnTo>
                    <a:lnTo>
                      <a:pt x="3219" y="2152"/>
                    </a:lnTo>
                    <a:lnTo>
                      <a:pt x="2544" y="2664"/>
                    </a:lnTo>
                    <a:lnTo>
                      <a:pt x="1895" y="3247"/>
                    </a:lnTo>
                    <a:lnTo>
                      <a:pt x="1635" y="3547"/>
                    </a:lnTo>
                    <a:lnTo>
                      <a:pt x="1375" y="3847"/>
                    </a:lnTo>
                    <a:lnTo>
                      <a:pt x="1142" y="4164"/>
                    </a:lnTo>
                    <a:lnTo>
                      <a:pt x="934" y="4464"/>
                    </a:lnTo>
                    <a:lnTo>
                      <a:pt x="726" y="4800"/>
                    </a:lnTo>
                    <a:lnTo>
                      <a:pt x="545" y="5135"/>
                    </a:lnTo>
                    <a:lnTo>
                      <a:pt x="389" y="5523"/>
                    </a:lnTo>
                    <a:lnTo>
                      <a:pt x="285" y="5858"/>
                    </a:lnTo>
                    <a:lnTo>
                      <a:pt x="181" y="6229"/>
                    </a:lnTo>
                    <a:lnTo>
                      <a:pt x="129" y="6564"/>
                    </a:lnTo>
                    <a:lnTo>
                      <a:pt x="77" y="6935"/>
                    </a:lnTo>
                    <a:lnTo>
                      <a:pt x="77" y="7341"/>
                    </a:lnTo>
                    <a:lnTo>
                      <a:pt x="77" y="7782"/>
                    </a:lnTo>
                    <a:lnTo>
                      <a:pt x="129" y="8223"/>
                    </a:lnTo>
                    <a:lnTo>
                      <a:pt x="233" y="8664"/>
                    </a:lnTo>
                    <a:lnTo>
                      <a:pt x="389" y="9035"/>
                    </a:lnTo>
                    <a:lnTo>
                      <a:pt x="545" y="9441"/>
                    </a:lnTo>
                    <a:lnTo>
                      <a:pt x="726" y="9794"/>
                    </a:lnTo>
                    <a:lnTo>
                      <a:pt x="934" y="10164"/>
                    </a:lnTo>
                    <a:lnTo>
                      <a:pt x="1194" y="10464"/>
                    </a:lnTo>
                    <a:lnTo>
                      <a:pt x="1739" y="11099"/>
                    </a:lnTo>
                    <a:lnTo>
                      <a:pt x="2336" y="11647"/>
                    </a:lnTo>
                    <a:lnTo>
                      <a:pt x="2933" y="12194"/>
                    </a:lnTo>
                    <a:lnTo>
                      <a:pt x="3634" y="12670"/>
                    </a:lnTo>
                    <a:lnTo>
                      <a:pt x="4932" y="13552"/>
                    </a:lnTo>
                    <a:lnTo>
                      <a:pt x="6075" y="14329"/>
                    </a:lnTo>
                    <a:lnTo>
                      <a:pt x="6516" y="14735"/>
                    </a:lnTo>
                    <a:lnTo>
                      <a:pt x="6879" y="15141"/>
                    </a:lnTo>
                    <a:lnTo>
                      <a:pt x="6983" y="15352"/>
                    </a:lnTo>
                    <a:lnTo>
                      <a:pt x="7061" y="15547"/>
                    </a:lnTo>
                    <a:lnTo>
                      <a:pt x="7165" y="15758"/>
                    </a:lnTo>
                    <a:lnTo>
                      <a:pt x="7165" y="15952"/>
                    </a:lnTo>
                    <a:lnTo>
                      <a:pt x="7165" y="16464"/>
                    </a:lnTo>
                    <a:lnTo>
                      <a:pt x="7165" y="16976"/>
                    </a:lnTo>
                    <a:lnTo>
                      <a:pt x="7165" y="17505"/>
                    </a:lnTo>
                    <a:lnTo>
                      <a:pt x="7165" y="18052"/>
                    </a:lnTo>
                    <a:lnTo>
                      <a:pt x="7165" y="18529"/>
                    </a:lnTo>
                    <a:lnTo>
                      <a:pt x="7165" y="18900"/>
                    </a:lnTo>
                    <a:lnTo>
                      <a:pt x="7165" y="19147"/>
                    </a:lnTo>
                    <a:lnTo>
                      <a:pt x="7165" y="19235"/>
                    </a:lnTo>
                    <a:lnTo>
                      <a:pt x="7165" y="19482"/>
                    </a:lnTo>
                    <a:lnTo>
                      <a:pt x="7217" y="19747"/>
                    </a:lnTo>
                    <a:lnTo>
                      <a:pt x="7321" y="19994"/>
                    </a:lnTo>
                    <a:lnTo>
                      <a:pt x="7476" y="20223"/>
                    </a:lnTo>
                    <a:lnTo>
                      <a:pt x="7632" y="20435"/>
                    </a:lnTo>
                    <a:lnTo>
                      <a:pt x="7814" y="20629"/>
                    </a:lnTo>
                    <a:lnTo>
                      <a:pt x="8022" y="20841"/>
                    </a:lnTo>
                    <a:lnTo>
                      <a:pt x="8281" y="21000"/>
                    </a:lnTo>
                    <a:lnTo>
                      <a:pt x="8515" y="21176"/>
                    </a:lnTo>
                    <a:lnTo>
                      <a:pt x="8775" y="21317"/>
                    </a:lnTo>
                    <a:lnTo>
                      <a:pt x="9060" y="21441"/>
                    </a:lnTo>
                    <a:lnTo>
                      <a:pt x="9424" y="21547"/>
                    </a:lnTo>
                    <a:lnTo>
                      <a:pt x="9761" y="21617"/>
                    </a:lnTo>
                    <a:lnTo>
                      <a:pt x="10125" y="21688"/>
                    </a:lnTo>
                    <a:lnTo>
                      <a:pt x="10462" y="21723"/>
                    </a:lnTo>
                    <a:lnTo>
                      <a:pt x="10825" y="21723"/>
                    </a:lnTo>
                    <a:close/>
                  </a:path>
                  <a:path w="21600" h="21600" extrusionOk="0">
                    <a:moveTo>
                      <a:pt x="9242" y="14417"/>
                    </a:moveTo>
                    <a:lnTo>
                      <a:pt x="8541" y="12035"/>
                    </a:lnTo>
                    <a:lnTo>
                      <a:pt x="7295" y="10129"/>
                    </a:lnTo>
                    <a:lnTo>
                      <a:pt x="6905" y="9652"/>
                    </a:lnTo>
                    <a:lnTo>
                      <a:pt x="8541" y="10182"/>
                    </a:lnTo>
                    <a:lnTo>
                      <a:pt x="9787" y="9547"/>
                    </a:lnTo>
                    <a:lnTo>
                      <a:pt x="11189" y="10129"/>
                    </a:lnTo>
                    <a:lnTo>
                      <a:pt x="12279" y="9547"/>
                    </a:lnTo>
                    <a:lnTo>
                      <a:pt x="13370" y="10076"/>
                    </a:lnTo>
                    <a:lnTo>
                      <a:pt x="14850" y="9652"/>
                    </a:lnTo>
                    <a:lnTo>
                      <a:pt x="12902" y="12247"/>
                    </a:lnTo>
                    <a:lnTo>
                      <a:pt x="12357" y="14417"/>
                    </a:lnTo>
                    <a:moveTo>
                      <a:pt x="7191" y="15952"/>
                    </a:moveTo>
                    <a:lnTo>
                      <a:pt x="14512" y="15952"/>
                    </a:lnTo>
                    <a:lnTo>
                      <a:pt x="14512" y="17064"/>
                    </a:lnTo>
                    <a:lnTo>
                      <a:pt x="7191" y="17047"/>
                    </a:lnTo>
                    <a:lnTo>
                      <a:pt x="7191" y="18123"/>
                    </a:lnTo>
                    <a:lnTo>
                      <a:pt x="14512" y="18158"/>
                    </a:lnTo>
                    <a:lnTo>
                      <a:pt x="14538" y="19182"/>
                    </a:lnTo>
                    <a:lnTo>
                      <a:pt x="7217" y="19182"/>
                    </a:lnTo>
                  </a:path>
                </a:pathLst>
              </a:custGeom>
              <a:solidFill>
                <a:srgbClr val="FFFFCC"/>
              </a:solidFill>
              <a:ln w="57150" cap="flat" cmpd="sng">
                <a:solidFill>
                  <a:srgbClr val="000000"/>
                </a:solidFill>
                <a:prstDash val="solid"/>
                <a:miter lim="524288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35" name="Google Shape;235;p5"/>
            <p:cNvSpPr txBox="1"/>
            <p:nvPr/>
          </p:nvSpPr>
          <p:spPr>
            <a:xfrm>
              <a:off x="8060063" y="2857598"/>
              <a:ext cx="1007458" cy="647524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Arial"/>
                <a:buNone/>
              </a:pPr>
              <a:r>
                <a:rPr lang="en-US" sz="1000" b="0" i="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BATTERY</a:t>
              </a:r>
              <a:endParaRPr/>
            </a:p>
          </p:txBody>
        </p:sp>
      </p:grpSp>
      <p:grpSp>
        <p:nvGrpSpPr>
          <p:cNvPr id="236" name="Google Shape;236;p5"/>
          <p:cNvGrpSpPr/>
          <p:nvPr/>
        </p:nvGrpSpPr>
        <p:grpSpPr>
          <a:xfrm>
            <a:off x="935037" y="4222750"/>
            <a:ext cx="2576512" cy="1128712"/>
            <a:chOff x="4902607" y="2054225"/>
            <a:chExt cx="3436531" cy="1505267"/>
          </a:xfrm>
        </p:grpSpPr>
        <p:sp>
          <p:nvSpPr>
            <p:cNvPr id="237" name="Google Shape;237;p5"/>
            <p:cNvSpPr/>
            <p:nvPr/>
          </p:nvSpPr>
          <p:spPr>
            <a:xfrm>
              <a:off x="5976938" y="2446338"/>
              <a:ext cx="609600" cy="609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38;p5"/>
            <p:cNvSpPr/>
            <p:nvPr/>
          </p:nvSpPr>
          <p:spPr>
            <a:xfrm>
              <a:off x="7729538" y="2370138"/>
              <a:ext cx="609600" cy="609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39;p5"/>
            <p:cNvSpPr/>
            <p:nvPr/>
          </p:nvSpPr>
          <p:spPr>
            <a:xfrm>
              <a:off x="6510338" y="2420938"/>
              <a:ext cx="1295400" cy="101600"/>
            </a:xfrm>
            <a:custGeom>
              <a:avLst/>
              <a:gdLst/>
              <a:ahLst/>
              <a:cxnLst/>
              <a:rect l="l" t="t" r="r" b="b"/>
              <a:pathLst>
                <a:path w="816" h="200" extrusionOk="0">
                  <a:moveTo>
                    <a:pt x="0" y="200"/>
                  </a:moveTo>
                  <a:cubicBezTo>
                    <a:pt x="124" y="108"/>
                    <a:pt x="248" y="16"/>
                    <a:pt x="384" y="8"/>
                  </a:cubicBezTo>
                  <a:cubicBezTo>
                    <a:pt x="520" y="0"/>
                    <a:pt x="668" y="76"/>
                    <a:pt x="816" y="152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0;p5"/>
            <p:cNvSpPr/>
            <p:nvPr/>
          </p:nvSpPr>
          <p:spPr>
            <a:xfrm rot="10800000" flipH="1">
              <a:off x="6586538" y="2890838"/>
              <a:ext cx="1295400" cy="177800"/>
            </a:xfrm>
            <a:custGeom>
              <a:avLst/>
              <a:gdLst/>
              <a:ahLst/>
              <a:cxnLst/>
              <a:rect l="l" t="t" r="r" b="b"/>
              <a:pathLst>
                <a:path w="816" h="200" extrusionOk="0">
                  <a:moveTo>
                    <a:pt x="0" y="200"/>
                  </a:moveTo>
                  <a:cubicBezTo>
                    <a:pt x="124" y="108"/>
                    <a:pt x="248" y="16"/>
                    <a:pt x="384" y="8"/>
                  </a:cubicBezTo>
                  <a:cubicBezTo>
                    <a:pt x="520" y="0"/>
                    <a:pt x="668" y="76"/>
                    <a:pt x="816" y="152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41" name="Google Shape;241;p5"/>
            <p:cNvCxnSpPr/>
            <p:nvPr/>
          </p:nvCxnSpPr>
          <p:spPr>
            <a:xfrm>
              <a:off x="5595938" y="2751138"/>
              <a:ext cx="3810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triangle" w="med" len="med"/>
            </a:ln>
          </p:spPr>
        </p:cxnSp>
        <p:sp>
          <p:nvSpPr>
            <p:cNvPr id="242" name="Google Shape;242;p5"/>
            <p:cNvSpPr txBox="1"/>
            <p:nvPr/>
          </p:nvSpPr>
          <p:spPr>
            <a:xfrm>
              <a:off x="5987853" y="2565399"/>
              <a:ext cx="598883" cy="49244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Garamond"/>
                <a:buNone/>
              </a:pPr>
              <a:r>
                <a:rPr lang="en-US" sz="1800" b="0" i="0" u="none">
                  <a:solidFill>
                    <a:schemeClr val="dk1"/>
                  </a:solidFill>
                  <a:latin typeface="Garamond"/>
                  <a:ea typeface="Garamond"/>
                  <a:cs typeface="Garamond"/>
                  <a:sym typeface="Garamond"/>
                </a:rPr>
                <a:t>off</a:t>
              </a:r>
              <a:endParaRPr/>
            </a:p>
          </p:txBody>
        </p:sp>
        <p:sp>
          <p:nvSpPr>
            <p:cNvPr id="243" name="Google Shape;243;p5"/>
            <p:cNvSpPr txBox="1"/>
            <p:nvPr/>
          </p:nvSpPr>
          <p:spPr>
            <a:xfrm>
              <a:off x="7752026" y="2492375"/>
              <a:ext cx="558272" cy="49244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Garamond"/>
                <a:buNone/>
              </a:pPr>
              <a:r>
                <a:rPr lang="en-US" sz="1800" b="0" i="0" u="none">
                  <a:solidFill>
                    <a:schemeClr val="dk1"/>
                  </a:solidFill>
                  <a:latin typeface="Garamond"/>
                  <a:ea typeface="Garamond"/>
                  <a:cs typeface="Garamond"/>
                  <a:sym typeface="Garamond"/>
                </a:rPr>
                <a:t>on</a:t>
              </a:r>
              <a:endParaRPr/>
            </a:p>
          </p:txBody>
        </p:sp>
        <p:sp>
          <p:nvSpPr>
            <p:cNvPr id="244" name="Google Shape;244;p5"/>
            <p:cNvSpPr txBox="1"/>
            <p:nvPr/>
          </p:nvSpPr>
          <p:spPr>
            <a:xfrm>
              <a:off x="4902607" y="2557463"/>
              <a:ext cx="773888" cy="49244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Garamond"/>
                <a:buNone/>
              </a:pPr>
              <a:r>
                <a:rPr lang="en-US" sz="1800" b="0" i="0" u="none">
                  <a:solidFill>
                    <a:schemeClr val="dk1"/>
                  </a:solidFill>
                  <a:latin typeface="Garamond"/>
                  <a:ea typeface="Garamond"/>
                  <a:cs typeface="Garamond"/>
                  <a:sym typeface="Garamond"/>
                </a:rPr>
                <a:t>start</a:t>
              </a:r>
              <a:endParaRPr/>
            </a:p>
          </p:txBody>
        </p:sp>
        <p:sp>
          <p:nvSpPr>
            <p:cNvPr id="245" name="Google Shape;245;p5"/>
            <p:cNvSpPr txBox="1"/>
            <p:nvPr/>
          </p:nvSpPr>
          <p:spPr>
            <a:xfrm>
              <a:off x="7027718" y="2054225"/>
              <a:ext cx="314616" cy="49244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Garamond"/>
                <a:buNone/>
              </a:pPr>
              <a:r>
                <a:rPr lang="en-US" sz="1800" b="0" i="1" u="none">
                  <a:solidFill>
                    <a:schemeClr val="dk1"/>
                  </a:solidFill>
                  <a:latin typeface="Garamond"/>
                  <a:ea typeface="Garamond"/>
                  <a:cs typeface="Garamond"/>
                  <a:sym typeface="Garamond"/>
                </a:rPr>
                <a:t>f</a:t>
              </a:r>
              <a:endParaRPr/>
            </a:p>
          </p:txBody>
        </p:sp>
        <p:sp>
          <p:nvSpPr>
            <p:cNvPr id="246" name="Google Shape;246;p5"/>
            <p:cNvSpPr txBox="1"/>
            <p:nvPr/>
          </p:nvSpPr>
          <p:spPr>
            <a:xfrm>
              <a:off x="7011842" y="3067050"/>
              <a:ext cx="314616" cy="49244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Garamond"/>
                <a:buNone/>
              </a:pPr>
              <a:r>
                <a:rPr lang="en-US" sz="1800" b="0" i="1" u="none">
                  <a:solidFill>
                    <a:schemeClr val="dk1"/>
                  </a:solidFill>
                  <a:latin typeface="Garamond"/>
                  <a:ea typeface="Garamond"/>
                  <a:cs typeface="Garamond"/>
                  <a:sym typeface="Garamond"/>
                </a:rPr>
                <a:t>f</a:t>
              </a:r>
              <a:endParaRPr/>
            </a:p>
          </p:txBody>
        </p:sp>
      </p:grpSp>
      <p:sp>
        <p:nvSpPr>
          <p:cNvPr id="247" name="Google Shape;247;p5"/>
          <p:cNvSpPr/>
          <p:nvPr/>
        </p:nvSpPr>
        <p:spPr>
          <a:xfrm>
            <a:off x="3111500" y="4535487"/>
            <a:ext cx="342900" cy="32385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p5"/>
          <p:cNvSpPr txBox="1"/>
          <p:nvPr/>
        </p:nvSpPr>
        <p:spPr>
          <a:xfrm>
            <a:off x="7424737" y="6459537"/>
            <a:ext cx="9842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</a:pPr>
            <a:fld id="{00000000-1234-1234-1234-123412341234}" type="slidenum">
              <a:rPr lang="en-US" sz="10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5</a:t>
            </a:fld>
            <a:endParaRPr/>
          </a:p>
        </p:txBody>
      </p:sp>
      <p:sp>
        <p:nvSpPr>
          <p:cNvPr id="249" name="Google Shape;249;p5"/>
          <p:cNvSpPr txBox="1">
            <a:spLocks noGrp="1"/>
          </p:cNvSpPr>
          <p:nvPr>
            <p:ph type="body" idx="1"/>
          </p:nvPr>
        </p:nvSpPr>
        <p:spPr>
          <a:xfrm>
            <a:off x="6584950" y="1819275"/>
            <a:ext cx="2330450" cy="30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Calibri"/>
              <a:buNone/>
            </a:pPr>
            <a:r>
              <a:rPr lang="en-US" sz="13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OTHER EXAMPLES</a:t>
            </a:r>
            <a:endParaRPr/>
          </a:p>
          <a:p>
            <a:pPr marL="0" marR="0" lvl="0" indent="-8255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Calibri"/>
              <a:buAutoNum type="arabicPeriod"/>
            </a:pPr>
            <a:r>
              <a:rPr lang="en-US" sz="13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Electric Switch</a:t>
            </a:r>
            <a:endParaRPr/>
          </a:p>
          <a:p>
            <a:pPr marL="0" marR="0" lvl="0" indent="-8255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Calibri"/>
              <a:buAutoNum type="arabicPeriod"/>
            </a:pPr>
            <a:r>
              <a:rPr lang="en-US" sz="13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Fan Regulator </a:t>
            </a:r>
            <a:endParaRPr/>
          </a:p>
          <a:p>
            <a:pPr marL="0" marR="0" lvl="0" indent="-8255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Calibri"/>
              <a:buAutoNum type="arabicPeriod"/>
            </a:pPr>
            <a:r>
              <a:rPr lang="en-US" sz="13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Automatic door controller</a:t>
            </a:r>
            <a:endParaRPr/>
          </a:p>
          <a:p>
            <a:pPr marL="0" marR="0" lvl="0" indent="-8255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Calibri"/>
              <a:buAutoNum type="arabicPeriod"/>
            </a:pPr>
            <a:r>
              <a:rPr lang="en-US" sz="13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Binary string with divisible by 4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alibri"/>
              <a:buNone/>
            </a:pPr>
            <a:endParaRPr sz="2800" b="0" i="0" u="none">
              <a:solidFill>
                <a:srgbClr val="40404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0488" marR="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alibri"/>
              <a:buNone/>
            </a:pPr>
            <a:endParaRPr sz="2800" b="0" i="0" u="none">
              <a:solidFill>
                <a:srgbClr val="40404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50"/>
          <p:cNvSpPr txBox="1"/>
          <p:nvPr/>
        </p:nvSpPr>
        <p:spPr>
          <a:xfrm>
            <a:off x="84137" y="6242050"/>
            <a:ext cx="587375" cy="488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</a:pPr>
            <a:fld id="{00000000-1234-1234-1234-123412341234}" type="slidenum">
              <a:rPr lang="en-US" sz="10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50</a:t>
            </a:fld>
            <a:endParaRPr/>
          </a:p>
        </p:txBody>
      </p:sp>
      <p:sp>
        <p:nvSpPr>
          <p:cNvPr id="603" name="Google Shape;603;p50"/>
          <p:cNvSpPr txBox="1">
            <a:spLocks noGrp="1"/>
          </p:cNvSpPr>
          <p:nvPr>
            <p:ph type="title"/>
          </p:nvPr>
        </p:nvSpPr>
        <p:spPr>
          <a:xfrm>
            <a:off x="762000" y="381000"/>
            <a:ext cx="7924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10103"/>
              </a:buClr>
              <a:buSzPts val="2100"/>
              <a:buFont typeface="Arial"/>
              <a:buNone/>
            </a:pPr>
            <a:r>
              <a:rPr lang="en-US" sz="2100" b="1" i="0" u="none">
                <a:solidFill>
                  <a:srgbClr val="010103"/>
                </a:solidFill>
                <a:latin typeface="Arial"/>
                <a:ea typeface="Arial"/>
                <a:cs typeface="Arial"/>
                <a:sym typeface="Arial"/>
              </a:rPr>
              <a:t>Example: Diagram of DFA </a:t>
            </a:r>
            <a:br>
              <a:rPr lang="en-US" sz="2100" b="1" i="0" u="none">
                <a:solidFill>
                  <a:srgbClr val="01010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3200" b="0" i="0" u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L = {a</a:t>
            </a:r>
            <a:r>
              <a:rPr lang="en-US" sz="3200" b="0" i="0" u="none" baseline="300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2n + 1</a:t>
            </a:r>
            <a:r>
              <a:rPr lang="en-US" sz="3200" b="0" i="0" u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| n &gt;= 0}</a:t>
            </a:r>
            <a:endParaRPr/>
          </a:p>
        </p:txBody>
      </p:sp>
      <p:sp>
        <p:nvSpPr>
          <p:cNvPr id="604" name="Google Shape;604;p50"/>
          <p:cNvSpPr txBox="1">
            <a:spLocks noGrp="1"/>
          </p:cNvSpPr>
          <p:nvPr>
            <p:ph type="body" idx="1"/>
          </p:nvPr>
        </p:nvSpPr>
        <p:spPr>
          <a:xfrm>
            <a:off x="1066800" y="2362200"/>
            <a:ext cx="6934200" cy="3724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0487" lvl="0" indent="-1524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libri"/>
              <a:buChar char=" "/>
            </a:pPr>
            <a:r>
              <a:rPr lang="en-US" sz="2400" b="0" i="0" u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Answer:</a:t>
            </a:r>
            <a:endParaRPr/>
          </a:p>
          <a:p>
            <a:pPr marL="90487" lvl="0" indent="-90487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400"/>
              <a:buNone/>
            </a:pPr>
            <a:r>
              <a:rPr lang="en-US" sz="2400" b="0" i="0" u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			</a:t>
            </a:r>
            <a:r>
              <a:rPr lang="en-US" sz="2400" b="0" i="0" u="none">
                <a:solidFill>
                  <a:srgbClr val="008000"/>
                </a:solidFill>
                <a:latin typeface="Calibri"/>
                <a:ea typeface="Calibri"/>
                <a:cs typeface="Calibri"/>
                <a:sym typeface="Calibri"/>
              </a:rPr>
              <a:t>L = {a, aaa, aaaaa, ...}</a:t>
            </a:r>
            <a:r>
              <a:rPr lang="en-US" sz="2400" b="0" i="0" u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  <a:p>
            <a:pPr marL="90488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400"/>
              <a:buNone/>
            </a:pPr>
            <a:endParaRPr sz="2400" b="0" i="0" u="none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05" name="Google Shape;605;p50" descr="a^2n+1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2667000" y="4267200"/>
            <a:ext cx="3770312" cy="9350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51"/>
          <p:cNvSpPr txBox="1">
            <a:spLocks noGrp="1"/>
          </p:cNvSpPr>
          <p:nvPr>
            <p:ph type="title"/>
          </p:nvPr>
        </p:nvSpPr>
        <p:spPr>
          <a:xfrm>
            <a:off x="228600" y="25908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53975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618038"/>
              </a:buClr>
              <a:buSzPts val="3400"/>
              <a:buFont typeface="Calibri"/>
              <a:buNone/>
            </a:pPr>
            <a:br>
              <a:rPr lang="en-US" sz="3400" b="0" i="0" u="none">
                <a:solidFill>
                  <a:srgbClr val="618038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US" sz="1800" b="0" i="0" u="none">
                <a:solidFill>
                  <a:srgbClr val="01010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800" b="0" i="0" u="none">
                <a:solidFill>
                  <a:srgbClr val="010103"/>
                </a:solidFill>
                <a:latin typeface="Arial"/>
                <a:ea typeface="Arial"/>
                <a:cs typeface="Arial"/>
                <a:sym typeface="Arial"/>
              </a:rPr>
              <a:t>Given a DFA accepting the following language over the alphabet {0,1}</a:t>
            </a:r>
            <a:br>
              <a:rPr lang="en-US" sz="1800" b="0" i="0" u="none">
                <a:solidFill>
                  <a:srgbClr val="010103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en-US" sz="1800" b="0" i="0" u="none">
                <a:solidFill>
                  <a:srgbClr val="01010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800" b="0" i="0" u="none">
                <a:solidFill>
                  <a:srgbClr val="010103"/>
                </a:solidFill>
                <a:latin typeface="Arial"/>
                <a:ea typeface="Arial"/>
                <a:cs typeface="Arial"/>
                <a:sym typeface="Arial"/>
              </a:rPr>
              <a:t>Set of all the strings ending with 00.</a:t>
            </a:r>
            <a:br>
              <a:rPr lang="en-US" sz="1800" b="0" i="0" u="none">
                <a:solidFill>
                  <a:srgbClr val="010103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en-US" sz="1800" b="0" i="0" u="none">
                <a:solidFill>
                  <a:srgbClr val="010103"/>
                </a:solidFill>
                <a:latin typeface="Arial"/>
                <a:ea typeface="Arial"/>
                <a:cs typeface="Arial"/>
                <a:sym typeface="Arial"/>
              </a:rPr>
            </a:br>
            <a:endParaRPr/>
          </a:p>
        </p:txBody>
      </p:sp>
      <p:sp>
        <p:nvSpPr>
          <p:cNvPr id="611" name="Google Shape;611;p51"/>
          <p:cNvSpPr txBox="1"/>
          <p:nvPr/>
        </p:nvSpPr>
        <p:spPr>
          <a:xfrm>
            <a:off x="381000" y="685800"/>
            <a:ext cx="1377950" cy="369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0103"/>
              </a:buClr>
              <a:buSzPts val="1800"/>
              <a:buFont typeface="Arial"/>
              <a:buNone/>
            </a:pPr>
            <a:r>
              <a:rPr lang="en-US" sz="1800" b="1" i="0" u="none">
                <a:solidFill>
                  <a:srgbClr val="010103"/>
                </a:solidFill>
                <a:latin typeface="Arial"/>
                <a:ea typeface="Arial"/>
                <a:cs typeface="Arial"/>
                <a:sym typeface="Arial"/>
              </a:rPr>
              <a:t>Problem 1 </a:t>
            </a:r>
            <a:endParaRPr/>
          </a:p>
        </p:txBody>
      </p:sp>
      <p:sp>
        <p:nvSpPr>
          <p:cNvPr id="612" name="Google Shape;612;p51"/>
          <p:cNvSpPr txBox="1"/>
          <p:nvPr/>
        </p:nvSpPr>
        <p:spPr>
          <a:xfrm>
            <a:off x="7424737" y="6459537"/>
            <a:ext cx="9842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</a:pPr>
            <a:fld id="{00000000-1234-1234-1234-123412341234}" type="slidenum">
              <a:rPr lang="en-US" sz="10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51</a:t>
            </a:fld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52"/>
          <p:cNvSpPr txBox="1">
            <a:spLocks noGrp="1"/>
          </p:cNvSpPr>
          <p:nvPr>
            <p:ph type="body" idx="1"/>
          </p:nvPr>
        </p:nvSpPr>
        <p:spPr>
          <a:xfrm>
            <a:off x="457200" y="990600"/>
            <a:ext cx="8229600" cy="5140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0487" lvl="0" indent="-127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 "/>
            </a:pPr>
            <a:r>
              <a:rPr lang="en-US" sz="2000" b="0" i="0" u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In this problem , </a:t>
            </a:r>
            <a:endParaRPr/>
          </a:p>
          <a:p>
            <a:pPr marL="90487" lvl="0" indent="-90487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None/>
            </a:pPr>
            <a:r>
              <a:rPr lang="en-US" sz="2000" b="0" i="0" u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   “00” as 2 inputs and it needs 3 states</a:t>
            </a:r>
            <a:endParaRPr/>
          </a:p>
        </p:txBody>
      </p:sp>
      <p:pic>
        <p:nvPicPr>
          <p:cNvPr id="618" name="Google Shape;618;p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6800" y="2457450"/>
            <a:ext cx="7086600" cy="3181350"/>
          </a:xfrm>
          <a:prstGeom prst="rect">
            <a:avLst/>
          </a:prstGeom>
          <a:noFill/>
          <a:ln>
            <a:noFill/>
          </a:ln>
        </p:spPr>
      </p:pic>
      <p:sp>
        <p:nvSpPr>
          <p:cNvPr id="619" name="Google Shape;619;p52"/>
          <p:cNvSpPr txBox="1"/>
          <p:nvPr/>
        </p:nvSpPr>
        <p:spPr>
          <a:xfrm>
            <a:off x="7424737" y="6459537"/>
            <a:ext cx="9842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</a:pPr>
            <a:fld id="{00000000-1234-1234-1234-123412341234}" type="slidenum">
              <a:rPr lang="en-US" sz="10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52</a:t>
            </a:fld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53"/>
          <p:cNvSpPr txBox="1"/>
          <p:nvPr/>
        </p:nvSpPr>
        <p:spPr>
          <a:xfrm>
            <a:off x="7424737" y="6459537"/>
            <a:ext cx="9842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</a:pPr>
            <a:fld id="{00000000-1234-1234-1234-123412341234}" type="slidenum">
              <a:rPr lang="en-US" sz="10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53</a:t>
            </a:fld>
            <a:endParaRPr/>
          </a:p>
        </p:txBody>
      </p:sp>
      <p:sp>
        <p:nvSpPr>
          <p:cNvPr id="625" name="Google Shape;625;p53"/>
          <p:cNvSpPr txBox="1">
            <a:spLocks noGrp="1"/>
          </p:cNvSpPr>
          <p:nvPr>
            <p:ph type="title"/>
          </p:nvPr>
        </p:nvSpPr>
        <p:spPr>
          <a:xfrm>
            <a:off x="822325" y="287337"/>
            <a:ext cx="7543800" cy="1449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10103"/>
              </a:buClr>
              <a:buSzPts val="2400"/>
              <a:buFont typeface="Arial"/>
              <a:buNone/>
            </a:pPr>
            <a:r>
              <a:rPr lang="en-US" sz="2400" b="1" i="0" u="none">
                <a:solidFill>
                  <a:srgbClr val="010103"/>
                </a:solidFill>
                <a:latin typeface="Arial"/>
                <a:ea typeface="Arial"/>
                <a:cs typeface="Arial"/>
                <a:sym typeface="Arial"/>
              </a:rPr>
              <a:t>Formal definition of L(M)</a:t>
            </a:r>
            <a:endParaRPr/>
          </a:p>
        </p:txBody>
      </p:sp>
      <p:sp>
        <p:nvSpPr>
          <p:cNvPr id="626" name="Google Shape;626;p53"/>
          <p:cNvSpPr txBox="1">
            <a:spLocks noGrp="1"/>
          </p:cNvSpPr>
          <p:nvPr>
            <p:ph type="body" idx="1"/>
          </p:nvPr>
        </p:nvSpPr>
        <p:spPr>
          <a:xfrm>
            <a:off x="822325" y="1846262"/>
            <a:ext cx="7543800" cy="4022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0487" lvl="0" indent="-127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 "/>
            </a:pPr>
            <a:r>
              <a:rPr lang="en-US" sz="2000" b="0" i="0" u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L(M) - Language accepted by M </a:t>
            </a:r>
            <a:endParaRPr/>
          </a:p>
          <a:p>
            <a:pPr marL="90487" lvl="0" indent="-1270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 "/>
            </a:pPr>
            <a:r>
              <a:rPr lang="en-US" sz="2000" b="0" i="0" u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Define </a:t>
            </a:r>
            <a:r>
              <a:rPr lang="en-US" sz="2000" b="0" i="0" u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δ</a:t>
            </a:r>
            <a:r>
              <a:rPr lang="en-US" sz="2000" b="0" i="0" u="none" baseline="300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*</a:t>
            </a:r>
            <a:r>
              <a:rPr lang="en-US" sz="2000" b="0" i="0" u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/>
          </a:p>
          <a:p>
            <a:pPr marL="382587" lvl="1" indent="-18256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</a:pPr>
            <a:r>
              <a:rPr lang="en-US" sz="1800" b="0" i="0" u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δ</a:t>
            </a:r>
            <a:r>
              <a:rPr lang="en-US" sz="1800" b="0" i="0" u="none" baseline="300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*</a:t>
            </a:r>
            <a:r>
              <a:rPr lang="en-US" sz="1800" b="0" i="0" u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(q, ε) = q</a:t>
            </a:r>
            <a:endParaRPr/>
          </a:p>
          <a:p>
            <a:pPr marL="382587" lvl="1" indent="-182561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</a:pPr>
            <a:r>
              <a:rPr lang="en-US" sz="1800" b="0" i="0" u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δ</a:t>
            </a:r>
            <a:r>
              <a:rPr lang="en-US" sz="1800" b="0" i="0" u="none" baseline="300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*</a:t>
            </a:r>
            <a:r>
              <a:rPr lang="en-US" sz="1800" b="0" i="0" u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(q, wσ) = </a:t>
            </a:r>
            <a:r>
              <a:rPr lang="en-US" sz="1800" b="0" i="0" u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δ</a:t>
            </a:r>
            <a:r>
              <a:rPr lang="en-US" sz="1800" b="0" i="0" u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lang="en-US" sz="1800" b="0" i="0" u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δ</a:t>
            </a:r>
            <a:r>
              <a:rPr lang="en-US" sz="1800" b="0" i="0" u="none" baseline="300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*</a:t>
            </a:r>
            <a:r>
              <a:rPr lang="en-US" sz="1800" b="0" i="0" u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(q,w),σ)</a:t>
            </a:r>
            <a:endParaRPr/>
          </a:p>
          <a:p>
            <a:pPr marL="90487" lvl="0" indent="-1270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 "/>
            </a:pPr>
            <a:r>
              <a:rPr lang="en-US" sz="2000" b="0" i="0" u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Definition: L(M) = { w in Σ</a:t>
            </a:r>
            <a:r>
              <a:rPr lang="en-US" sz="2000" b="0" i="0" u="none" baseline="3000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*</a:t>
            </a:r>
            <a:r>
              <a:rPr lang="en-US" sz="2000" b="0" i="0" u="none" baseline="300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b="0" i="0" u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| </a:t>
            </a:r>
            <a:r>
              <a:rPr lang="en-US" sz="2000" b="0" i="0" u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δ</a:t>
            </a:r>
            <a:r>
              <a:rPr lang="en-US" sz="2000" b="0" i="0" u="none" baseline="300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* </a:t>
            </a:r>
            <a:r>
              <a:rPr lang="en-US" sz="2000" b="0" i="0" u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(s,w) in F }.</a:t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54"/>
          <p:cNvSpPr txBox="1"/>
          <p:nvPr/>
        </p:nvSpPr>
        <p:spPr>
          <a:xfrm>
            <a:off x="7424737" y="6459537"/>
            <a:ext cx="9842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</a:pPr>
            <a:fld id="{00000000-1234-1234-1234-123412341234}" type="slidenum">
              <a:rPr lang="en-US" sz="10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54</a:t>
            </a:fld>
            <a:endParaRPr/>
          </a:p>
        </p:txBody>
      </p:sp>
      <p:sp>
        <p:nvSpPr>
          <p:cNvPr id="632" name="Google Shape;632;p54"/>
          <p:cNvSpPr txBox="1">
            <a:spLocks noGrp="1"/>
          </p:cNvSpPr>
          <p:nvPr>
            <p:ph type="title"/>
          </p:nvPr>
        </p:nvSpPr>
        <p:spPr>
          <a:xfrm>
            <a:off x="822325" y="287337"/>
            <a:ext cx="7543800" cy="1449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3200"/>
              <a:buFont typeface="Calibri"/>
              <a:buNone/>
            </a:pPr>
            <a:r>
              <a:rPr lang="en-US" sz="3200" b="0" i="0" u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Example: L(M) = {w in {a,b}* | w contains even no. of a's}</a:t>
            </a:r>
            <a:endParaRPr/>
          </a:p>
        </p:txBody>
      </p:sp>
      <p:pic>
        <p:nvPicPr>
          <p:cNvPr id="633" name="Google Shape;633;p54" descr="{a,b}^star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981200" y="3124200"/>
            <a:ext cx="5459412" cy="1789112"/>
          </a:xfrm>
          <a:prstGeom prst="rect">
            <a:avLst/>
          </a:prstGeom>
          <a:noFill/>
          <a:ln>
            <a:noFill/>
          </a:ln>
        </p:spPr>
      </p:pic>
      <p:sp>
        <p:nvSpPr>
          <p:cNvPr id="634" name="Google Shape;634;p54"/>
          <p:cNvSpPr txBox="1"/>
          <p:nvPr/>
        </p:nvSpPr>
        <p:spPr>
          <a:xfrm>
            <a:off x="304800" y="317500"/>
            <a:ext cx="1377950" cy="369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0103"/>
              </a:buClr>
              <a:buSzPts val="1800"/>
              <a:buFont typeface="Arial"/>
              <a:buNone/>
            </a:pPr>
            <a:r>
              <a:rPr lang="en-US" sz="1800" b="1" i="0" u="none">
                <a:solidFill>
                  <a:srgbClr val="010103"/>
                </a:solidFill>
                <a:latin typeface="Arial"/>
                <a:ea typeface="Arial"/>
                <a:cs typeface="Arial"/>
                <a:sym typeface="Arial"/>
              </a:rPr>
              <a:t>Problem 2 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55"/>
          <p:cNvSpPr txBox="1"/>
          <p:nvPr/>
        </p:nvSpPr>
        <p:spPr>
          <a:xfrm>
            <a:off x="7424737" y="6459537"/>
            <a:ext cx="9842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</a:pPr>
            <a:fld id="{00000000-1234-1234-1234-123412341234}" type="slidenum">
              <a:rPr lang="en-US" sz="10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55</a:t>
            </a:fld>
            <a:endParaRPr/>
          </a:p>
        </p:txBody>
      </p:sp>
      <p:sp>
        <p:nvSpPr>
          <p:cNvPr id="640" name="Google Shape;640;p55"/>
          <p:cNvSpPr txBox="1">
            <a:spLocks noGrp="1"/>
          </p:cNvSpPr>
          <p:nvPr>
            <p:ph type="title"/>
          </p:nvPr>
        </p:nvSpPr>
        <p:spPr>
          <a:xfrm>
            <a:off x="822325" y="287337"/>
            <a:ext cx="7543800" cy="1449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10103"/>
              </a:buClr>
              <a:buSzPts val="2400"/>
              <a:buFont typeface="Arial"/>
              <a:buNone/>
            </a:pPr>
            <a:r>
              <a:rPr lang="en-US" sz="2400" b="1" i="0" u="none">
                <a:solidFill>
                  <a:srgbClr val="010103"/>
                </a:solidFill>
                <a:latin typeface="Arial"/>
                <a:ea typeface="Arial"/>
                <a:cs typeface="Arial"/>
                <a:sym typeface="Arial"/>
              </a:rPr>
              <a:t>Regular Languages</a:t>
            </a:r>
            <a:endParaRPr/>
          </a:p>
        </p:txBody>
      </p:sp>
      <p:sp>
        <p:nvSpPr>
          <p:cNvPr id="641" name="Google Shape;641;p55"/>
          <p:cNvSpPr txBox="1">
            <a:spLocks noGrp="1"/>
          </p:cNvSpPr>
          <p:nvPr>
            <p:ph type="body" idx="1"/>
          </p:nvPr>
        </p:nvSpPr>
        <p:spPr>
          <a:xfrm>
            <a:off x="822325" y="1846262"/>
            <a:ext cx="7543800" cy="4022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0487" lvl="0" indent="-1524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libri"/>
              <a:buChar char=" "/>
            </a:pPr>
            <a:r>
              <a:rPr lang="en-US" sz="2400" b="0" i="0" u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Definition</a:t>
            </a:r>
            <a:r>
              <a:rPr lang="en-US" sz="2400" b="0" i="0" u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: A Language is </a:t>
            </a:r>
            <a:r>
              <a:rPr lang="en-US" sz="2400" b="0" i="0" u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regular</a:t>
            </a:r>
            <a:r>
              <a:rPr lang="en-US" sz="2400" b="0" i="0" u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 iff there is a DFA that accepts it. </a:t>
            </a:r>
            <a:endParaRPr/>
          </a:p>
          <a:p>
            <a:pPr marL="90487" lvl="0" indent="-1524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libri"/>
              <a:buChar char=" "/>
            </a:pPr>
            <a:r>
              <a:rPr lang="en-US" sz="2400" b="0" i="0" u="none">
                <a:solidFill>
                  <a:srgbClr val="008000"/>
                </a:solidFill>
                <a:latin typeface="Calibri"/>
                <a:ea typeface="Calibri"/>
                <a:cs typeface="Calibri"/>
                <a:sym typeface="Calibri"/>
              </a:rPr>
              <a:t>Examples: </a:t>
            </a:r>
            <a:endParaRPr/>
          </a:p>
          <a:p>
            <a:pPr marL="382587" lvl="1" indent="-18256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◦"/>
            </a:pPr>
            <a:r>
              <a:rPr lang="en-US" sz="2000" b="0" i="0" u="none">
                <a:solidFill>
                  <a:srgbClr val="008000"/>
                </a:solidFill>
                <a:latin typeface="Calibri"/>
                <a:ea typeface="Calibri"/>
                <a:cs typeface="Calibri"/>
                <a:sym typeface="Calibri"/>
              </a:rPr>
              <a:t>φ</a:t>
            </a:r>
            <a:endParaRPr/>
          </a:p>
          <a:p>
            <a:pPr marL="382587" lvl="1" indent="-182561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◦"/>
            </a:pPr>
            <a:r>
              <a:rPr lang="en-US" sz="2000" b="0" i="0" u="none">
                <a:solidFill>
                  <a:srgbClr val="008000"/>
                </a:solidFill>
                <a:latin typeface="Calibri"/>
                <a:ea typeface="Calibri"/>
                <a:cs typeface="Calibri"/>
                <a:sym typeface="Calibri"/>
              </a:rPr>
              <a:t>{ε}</a:t>
            </a:r>
            <a:endParaRPr/>
          </a:p>
          <a:p>
            <a:pPr marL="382587" lvl="1" indent="-182561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◦"/>
            </a:pPr>
            <a:r>
              <a:rPr lang="en-US" sz="2000" b="0" i="0" u="none">
                <a:solidFill>
                  <a:srgbClr val="008000"/>
                </a:solidFill>
                <a:latin typeface="Calibri"/>
                <a:ea typeface="Calibri"/>
                <a:cs typeface="Calibri"/>
                <a:sym typeface="Calibri"/>
              </a:rPr>
              <a:t>Σ</a:t>
            </a:r>
            <a:r>
              <a:rPr lang="en-US" sz="1800" b="0" i="0" u="none" baseline="30000">
                <a:solidFill>
                  <a:srgbClr val="008000"/>
                </a:solidFill>
                <a:latin typeface="Calibri"/>
                <a:ea typeface="Calibri"/>
                <a:cs typeface="Calibri"/>
                <a:sym typeface="Calibri"/>
              </a:rPr>
              <a:t>*</a:t>
            </a:r>
            <a:endParaRPr/>
          </a:p>
          <a:p>
            <a:pPr marL="382587" lvl="1" indent="-182561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◦"/>
            </a:pPr>
            <a:r>
              <a:rPr lang="en-US" sz="2000" b="0" i="0" u="none">
                <a:solidFill>
                  <a:srgbClr val="008000"/>
                </a:solidFill>
                <a:latin typeface="Calibri"/>
                <a:ea typeface="Calibri"/>
                <a:cs typeface="Calibri"/>
                <a:sym typeface="Calibri"/>
              </a:rPr>
              <a:t>{w in {0,1}* | second symbol of w is a 1}	     </a:t>
            </a:r>
            <a:r>
              <a:rPr lang="en-US" sz="2000" b="0" i="0" u="none">
                <a:solidFill>
                  <a:srgbClr val="0066FF"/>
                </a:solidFill>
                <a:latin typeface="Calibri"/>
                <a:ea typeface="Calibri"/>
                <a:cs typeface="Calibri"/>
                <a:sym typeface="Calibri"/>
              </a:rPr>
              <a:t>Exercise</a:t>
            </a:r>
            <a:endParaRPr/>
          </a:p>
          <a:p>
            <a:pPr marL="382587" lvl="1" indent="-182561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◦"/>
            </a:pPr>
            <a:r>
              <a:rPr lang="en-US" sz="2000" b="0" i="0" u="none">
                <a:solidFill>
                  <a:srgbClr val="008000"/>
                </a:solidFill>
                <a:latin typeface="Calibri"/>
                <a:ea typeface="Calibri"/>
                <a:cs typeface="Calibri"/>
                <a:sym typeface="Calibri"/>
              </a:rPr>
              <a:t>{w in {0,1}* | second last symbol of w is a 1}   </a:t>
            </a:r>
            <a:r>
              <a:rPr lang="en-US" sz="2000" b="0" i="0" u="none">
                <a:solidFill>
                  <a:srgbClr val="0066FF"/>
                </a:solidFill>
                <a:latin typeface="Calibri"/>
                <a:ea typeface="Calibri"/>
                <a:cs typeface="Calibri"/>
                <a:sym typeface="Calibri"/>
              </a:rPr>
              <a:t>Exercise</a:t>
            </a:r>
            <a:endParaRPr/>
          </a:p>
          <a:p>
            <a:pPr marL="382587" lvl="1" indent="-182561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◦"/>
            </a:pPr>
            <a:r>
              <a:rPr lang="en-US" sz="2000" b="0" i="0" u="none">
                <a:solidFill>
                  <a:srgbClr val="008000"/>
                </a:solidFill>
                <a:latin typeface="Calibri"/>
                <a:ea typeface="Calibri"/>
                <a:cs typeface="Calibri"/>
                <a:sym typeface="Calibri"/>
              </a:rPr>
              <a:t>{w in {0,1}* | w contains 010 as a substring} - (</a:t>
            </a:r>
            <a:r>
              <a:rPr lang="en-US" sz="2000" b="0" i="0" u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importance?</a:t>
            </a:r>
            <a:r>
              <a:rPr lang="en-US" sz="2000" b="0" i="0" u="none">
                <a:solidFill>
                  <a:srgbClr val="008000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56"/>
          <p:cNvSpPr txBox="1"/>
          <p:nvPr/>
        </p:nvSpPr>
        <p:spPr>
          <a:xfrm>
            <a:off x="7424737" y="6459537"/>
            <a:ext cx="9842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</a:pPr>
            <a:fld id="{00000000-1234-1234-1234-123412341234}" type="slidenum">
              <a:rPr lang="en-US" sz="10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56</a:t>
            </a:fld>
            <a:endParaRPr/>
          </a:p>
        </p:txBody>
      </p:sp>
      <p:sp>
        <p:nvSpPr>
          <p:cNvPr id="647" name="Google Shape;647;p56"/>
          <p:cNvSpPr txBox="1">
            <a:spLocks noGrp="1"/>
          </p:cNvSpPr>
          <p:nvPr>
            <p:ph type="title"/>
          </p:nvPr>
        </p:nvSpPr>
        <p:spPr>
          <a:xfrm>
            <a:off x="822325" y="287337"/>
            <a:ext cx="7543800" cy="1449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10103"/>
              </a:buClr>
              <a:buSzPts val="2400"/>
              <a:buFont typeface="Arial"/>
              <a:buNone/>
            </a:pPr>
            <a:r>
              <a:rPr lang="en-US" sz="2400" b="1" i="0" u="none">
                <a:solidFill>
                  <a:srgbClr val="010103"/>
                </a:solidFill>
                <a:latin typeface="Arial"/>
                <a:ea typeface="Arial"/>
                <a:cs typeface="Arial"/>
                <a:sym typeface="Arial"/>
              </a:rPr>
              <a:t>Closure properties of  Regular Languages </a:t>
            </a:r>
            <a:endParaRPr/>
          </a:p>
        </p:txBody>
      </p:sp>
      <p:sp>
        <p:nvSpPr>
          <p:cNvPr id="648" name="Google Shape;648;p56"/>
          <p:cNvSpPr txBox="1">
            <a:spLocks noGrp="1"/>
          </p:cNvSpPr>
          <p:nvPr>
            <p:ph type="body" idx="1"/>
          </p:nvPr>
        </p:nvSpPr>
        <p:spPr>
          <a:xfrm>
            <a:off x="830262" y="1905000"/>
            <a:ext cx="7543800" cy="4022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0487" lvl="0" indent="-127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 "/>
            </a:pPr>
            <a:r>
              <a:rPr lang="en-US" sz="2000" b="0" i="0" u="none">
                <a:solidFill>
                  <a:srgbClr val="FF9933"/>
                </a:solidFill>
                <a:latin typeface="Calibri"/>
                <a:ea typeface="Calibri"/>
                <a:cs typeface="Calibri"/>
                <a:sym typeface="Calibri"/>
              </a:rPr>
              <a:t>Regular</a:t>
            </a:r>
            <a:r>
              <a:rPr lang="en-US" sz="2000" b="0" i="0" u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 languages are closed under:</a:t>
            </a:r>
            <a:endParaRPr/>
          </a:p>
          <a:p>
            <a:pPr marL="382587" lvl="1" indent="-18256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</a:pPr>
            <a:r>
              <a:rPr lang="en-US" sz="1800" b="0" i="0" u="none">
                <a:solidFill>
                  <a:srgbClr val="008000"/>
                </a:solidFill>
                <a:latin typeface="Calibri"/>
                <a:ea typeface="Calibri"/>
                <a:cs typeface="Calibri"/>
                <a:sym typeface="Calibri"/>
              </a:rPr>
              <a:t>Union</a:t>
            </a:r>
            <a:endParaRPr sz="1800" b="0" i="0" u="none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66737" lvl="2" indent="-182562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</a:pPr>
            <a:r>
              <a:rPr lang="en-US" sz="1400" b="0" i="0" u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Notation:  </a:t>
            </a:r>
            <a:r>
              <a:rPr lang="en-US" sz="2400" b="1" i="0" u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∪</a:t>
            </a:r>
            <a:endParaRPr/>
          </a:p>
          <a:p>
            <a:pPr marL="382587" lvl="1" indent="-182561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</a:pPr>
            <a:r>
              <a:rPr lang="en-US" sz="1800" b="0" i="0" u="none">
                <a:solidFill>
                  <a:srgbClr val="008000"/>
                </a:solidFill>
                <a:latin typeface="Calibri"/>
                <a:ea typeface="Calibri"/>
                <a:cs typeface="Calibri"/>
                <a:sym typeface="Calibri"/>
              </a:rPr>
              <a:t>Intersection</a:t>
            </a:r>
            <a:endParaRPr/>
          </a:p>
          <a:p>
            <a:pPr marL="566737" lvl="2" indent="-182562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</a:pPr>
            <a:r>
              <a:rPr lang="en-US" sz="1400" b="0" i="0" u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Notation:  </a:t>
            </a:r>
            <a:r>
              <a:rPr lang="en-US" sz="2400" b="1" i="0" u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∩</a:t>
            </a:r>
            <a:endParaRPr/>
          </a:p>
          <a:p>
            <a:pPr marL="90487" lvl="0" indent="-1270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 "/>
            </a:pPr>
            <a:r>
              <a:rPr lang="en-US" sz="2000" b="1" i="0" u="none">
                <a:solidFill>
                  <a:srgbClr val="008000"/>
                </a:solidFill>
                <a:latin typeface="Calibri"/>
                <a:ea typeface="Calibri"/>
                <a:cs typeface="Calibri"/>
                <a:sym typeface="Calibri"/>
              </a:rPr>
              <a:t>L</a:t>
            </a:r>
            <a:r>
              <a:rPr lang="en-US" sz="2000" b="1" i="0" u="none" baseline="-25000">
                <a:solidFill>
                  <a:srgbClr val="008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en-US" sz="2000" b="1" i="0" u="none">
                <a:solidFill>
                  <a:srgbClr val="008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200" b="1" i="0" u="none">
                <a:solidFill>
                  <a:srgbClr val="008000"/>
                </a:solidFill>
                <a:latin typeface="Calibri"/>
                <a:ea typeface="Calibri"/>
                <a:cs typeface="Calibri"/>
                <a:sym typeface="Calibri"/>
              </a:rPr>
              <a:t>∪</a:t>
            </a:r>
            <a:r>
              <a:rPr lang="en-US" sz="2000" b="1" i="0" u="none">
                <a:solidFill>
                  <a:srgbClr val="008000"/>
                </a:solidFill>
                <a:latin typeface="Calibri"/>
                <a:ea typeface="Calibri"/>
                <a:cs typeface="Calibri"/>
                <a:sym typeface="Calibri"/>
              </a:rPr>
              <a:t> L</a:t>
            </a:r>
            <a:r>
              <a:rPr lang="en-US" sz="2000" b="1" i="0" u="none" baseline="-25000">
                <a:solidFill>
                  <a:srgbClr val="008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-US" sz="2000" b="1" i="0" u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 is </a:t>
            </a:r>
            <a:r>
              <a:rPr lang="en-US" sz="2000" b="1" i="0" u="none">
                <a:solidFill>
                  <a:srgbClr val="FF9933"/>
                </a:solidFill>
                <a:latin typeface="Calibri"/>
                <a:ea typeface="Calibri"/>
                <a:cs typeface="Calibri"/>
                <a:sym typeface="Calibri"/>
              </a:rPr>
              <a:t>regular</a:t>
            </a:r>
            <a:r>
              <a:rPr lang="en-US" sz="2000" b="1" i="0" u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 if </a:t>
            </a:r>
            <a:r>
              <a:rPr lang="en-US" sz="2000" b="1" i="0" u="none">
                <a:solidFill>
                  <a:srgbClr val="008000"/>
                </a:solidFill>
                <a:latin typeface="Calibri"/>
                <a:ea typeface="Calibri"/>
                <a:cs typeface="Calibri"/>
                <a:sym typeface="Calibri"/>
              </a:rPr>
              <a:t>L</a:t>
            </a:r>
            <a:r>
              <a:rPr lang="en-US" sz="2000" b="1" i="0" u="none" baseline="-25000">
                <a:solidFill>
                  <a:srgbClr val="008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en-US" sz="2000" b="1" i="0" u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 and </a:t>
            </a:r>
            <a:r>
              <a:rPr lang="en-US" sz="2000" b="1" i="0" u="none">
                <a:solidFill>
                  <a:srgbClr val="008000"/>
                </a:solidFill>
                <a:latin typeface="Calibri"/>
                <a:ea typeface="Calibri"/>
                <a:cs typeface="Calibri"/>
                <a:sym typeface="Calibri"/>
              </a:rPr>
              <a:t>L</a:t>
            </a:r>
            <a:r>
              <a:rPr lang="en-US" sz="2000" b="1" i="0" u="none" baseline="-25000">
                <a:solidFill>
                  <a:srgbClr val="008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-US" sz="2000" b="1" i="0" u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 are </a:t>
            </a:r>
            <a:r>
              <a:rPr lang="en-US" sz="2000" b="1" i="0" u="none">
                <a:solidFill>
                  <a:srgbClr val="FF9933"/>
                </a:solidFill>
                <a:latin typeface="Calibri"/>
                <a:ea typeface="Calibri"/>
                <a:cs typeface="Calibri"/>
                <a:sym typeface="Calibri"/>
              </a:rPr>
              <a:t>regular</a:t>
            </a:r>
            <a:r>
              <a:rPr lang="en-US" sz="2000" b="1" i="0" u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/>
          </a:p>
          <a:p>
            <a:pPr marL="90487" lvl="0" indent="-1270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 "/>
            </a:pPr>
            <a:r>
              <a:rPr lang="en-US" sz="2000" b="1" i="0" u="none">
                <a:solidFill>
                  <a:srgbClr val="008000"/>
                </a:solidFill>
                <a:latin typeface="Calibri"/>
                <a:ea typeface="Calibri"/>
                <a:cs typeface="Calibri"/>
                <a:sym typeface="Calibri"/>
              </a:rPr>
              <a:t>L</a:t>
            </a:r>
            <a:r>
              <a:rPr lang="en-US" sz="2000" b="1" i="0" u="none" baseline="-25000">
                <a:solidFill>
                  <a:srgbClr val="008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en-US" sz="2000" b="1" i="0" u="none">
                <a:solidFill>
                  <a:srgbClr val="008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200" b="1" i="0" u="none">
                <a:solidFill>
                  <a:srgbClr val="008000"/>
                </a:solidFill>
                <a:latin typeface="Calibri"/>
                <a:ea typeface="Calibri"/>
                <a:cs typeface="Calibri"/>
                <a:sym typeface="Calibri"/>
              </a:rPr>
              <a:t>∩</a:t>
            </a:r>
            <a:r>
              <a:rPr lang="en-US" sz="2000" b="1" i="0" u="none">
                <a:solidFill>
                  <a:srgbClr val="008000"/>
                </a:solidFill>
                <a:latin typeface="Calibri"/>
                <a:ea typeface="Calibri"/>
                <a:cs typeface="Calibri"/>
                <a:sym typeface="Calibri"/>
              </a:rPr>
              <a:t> L</a:t>
            </a:r>
            <a:r>
              <a:rPr lang="en-US" sz="2000" b="1" i="0" u="none" baseline="-25000">
                <a:solidFill>
                  <a:srgbClr val="008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-US" sz="2000" b="1" i="0" u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 is </a:t>
            </a:r>
            <a:r>
              <a:rPr lang="en-US" sz="2000" b="1" i="0" u="none">
                <a:solidFill>
                  <a:srgbClr val="FF9933"/>
                </a:solidFill>
                <a:latin typeface="Calibri"/>
                <a:ea typeface="Calibri"/>
                <a:cs typeface="Calibri"/>
                <a:sym typeface="Calibri"/>
              </a:rPr>
              <a:t>regular</a:t>
            </a:r>
            <a:r>
              <a:rPr lang="en-US" sz="2000" b="1" i="0" u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 if </a:t>
            </a:r>
            <a:r>
              <a:rPr lang="en-US" sz="2000" b="1" i="0" u="none">
                <a:solidFill>
                  <a:srgbClr val="008000"/>
                </a:solidFill>
                <a:latin typeface="Calibri"/>
                <a:ea typeface="Calibri"/>
                <a:cs typeface="Calibri"/>
                <a:sym typeface="Calibri"/>
              </a:rPr>
              <a:t>L</a:t>
            </a:r>
            <a:r>
              <a:rPr lang="en-US" sz="2000" b="1" i="0" u="none" baseline="-25000">
                <a:solidFill>
                  <a:srgbClr val="008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en-US" sz="2000" b="1" i="0" u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 and </a:t>
            </a:r>
            <a:r>
              <a:rPr lang="en-US" sz="2000" b="1" i="0" u="none">
                <a:solidFill>
                  <a:srgbClr val="008000"/>
                </a:solidFill>
                <a:latin typeface="Calibri"/>
                <a:ea typeface="Calibri"/>
                <a:cs typeface="Calibri"/>
                <a:sym typeface="Calibri"/>
              </a:rPr>
              <a:t>L</a:t>
            </a:r>
            <a:r>
              <a:rPr lang="en-US" sz="2000" b="1" i="0" u="none" baseline="-25000">
                <a:solidFill>
                  <a:srgbClr val="008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-US" sz="2000" b="1" i="0" u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 are </a:t>
            </a:r>
            <a:r>
              <a:rPr lang="en-US" sz="2000" b="1" i="0" u="none">
                <a:solidFill>
                  <a:srgbClr val="FF9933"/>
                </a:solidFill>
                <a:latin typeface="Calibri"/>
                <a:ea typeface="Calibri"/>
                <a:cs typeface="Calibri"/>
                <a:sym typeface="Calibri"/>
              </a:rPr>
              <a:t>regular</a:t>
            </a:r>
            <a:r>
              <a:rPr lang="en-US" sz="2000" b="1" i="0" u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r>
              <a:rPr lang="en-US" sz="2000" b="0" i="0" u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57"/>
          <p:cNvSpPr txBox="1"/>
          <p:nvPr/>
        </p:nvSpPr>
        <p:spPr>
          <a:xfrm>
            <a:off x="7424737" y="6459537"/>
            <a:ext cx="9842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</a:pPr>
            <a:fld id="{00000000-1234-1234-1234-123412341234}" type="slidenum">
              <a:rPr lang="en-US" sz="10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57</a:t>
            </a:fld>
            <a:endParaRPr/>
          </a:p>
        </p:txBody>
      </p:sp>
      <p:sp>
        <p:nvSpPr>
          <p:cNvPr id="654" name="Google Shape;654;p57"/>
          <p:cNvSpPr txBox="1">
            <a:spLocks noGrp="1"/>
          </p:cNvSpPr>
          <p:nvPr>
            <p:ph type="title"/>
          </p:nvPr>
        </p:nvSpPr>
        <p:spPr>
          <a:xfrm>
            <a:off x="822325" y="287337"/>
            <a:ext cx="7543800" cy="1449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10103"/>
              </a:buClr>
              <a:buSzPts val="2400"/>
              <a:buFont typeface="Arial"/>
              <a:buNone/>
            </a:pPr>
            <a:r>
              <a:rPr lang="en-US" sz="2400" b="1" i="0" u="none">
                <a:solidFill>
                  <a:srgbClr val="010103"/>
                </a:solidFill>
                <a:latin typeface="Arial"/>
                <a:ea typeface="Arial"/>
                <a:cs typeface="Arial"/>
                <a:sym typeface="Arial"/>
              </a:rPr>
              <a:t>Examples </a:t>
            </a:r>
            <a:endParaRPr/>
          </a:p>
        </p:txBody>
      </p:sp>
      <p:sp>
        <p:nvSpPr>
          <p:cNvPr id="655" name="Google Shape;655;p57"/>
          <p:cNvSpPr txBox="1">
            <a:spLocks noGrp="1"/>
          </p:cNvSpPr>
          <p:nvPr>
            <p:ph type="body" idx="1"/>
          </p:nvPr>
        </p:nvSpPr>
        <p:spPr>
          <a:xfrm>
            <a:off x="822325" y="1846262"/>
            <a:ext cx="7543800" cy="4022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90487" lvl="0" indent="-9048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lang="en-US" sz="1900" b="0" i="0" u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Let </a:t>
            </a:r>
            <a:r>
              <a:rPr lang="en-US" sz="1900" b="0" i="0" u="none">
                <a:solidFill>
                  <a:srgbClr val="008000"/>
                </a:solidFill>
                <a:latin typeface="Calibri"/>
                <a:ea typeface="Calibri"/>
                <a:cs typeface="Calibri"/>
                <a:sym typeface="Calibri"/>
              </a:rPr>
              <a:t>Σ = {a,b}.</a:t>
            </a:r>
            <a:endParaRPr/>
          </a:p>
          <a:p>
            <a:pPr marL="90487" lvl="0" indent="-90487" algn="l" rtl="0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SzPts val="1900"/>
              <a:buNone/>
            </a:pPr>
            <a:r>
              <a:rPr lang="en-US" sz="1900" b="0" i="0" u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Let </a:t>
            </a:r>
            <a:r>
              <a:rPr lang="en-US" sz="1900" b="1" i="0" u="none">
                <a:solidFill>
                  <a:srgbClr val="008000"/>
                </a:solidFill>
                <a:latin typeface="Calibri"/>
                <a:ea typeface="Calibri"/>
                <a:cs typeface="Calibri"/>
                <a:sym typeface="Calibri"/>
              </a:rPr>
              <a:t>L</a:t>
            </a:r>
            <a:r>
              <a:rPr lang="en-US" sz="1900" b="1" i="0" u="none" baseline="-25000">
                <a:solidFill>
                  <a:srgbClr val="008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en-US" sz="1900" b="1" i="0" u="none">
                <a:solidFill>
                  <a:srgbClr val="008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900" b="0" i="0" u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= { w in Σ</a:t>
            </a:r>
            <a:r>
              <a:rPr lang="en-US" sz="1900" b="0" i="0" u="none">
                <a:solidFill>
                  <a:srgbClr val="008000"/>
                </a:solidFill>
                <a:latin typeface="Calibri"/>
                <a:ea typeface="Calibri"/>
                <a:cs typeface="Calibri"/>
                <a:sym typeface="Calibri"/>
              </a:rPr>
              <a:t>*</a:t>
            </a:r>
            <a:r>
              <a:rPr lang="en-US" sz="1900" b="0" i="0" u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 | w has even number of a's}. </a:t>
            </a:r>
            <a:endParaRPr/>
          </a:p>
          <a:p>
            <a:pPr marL="382587" lvl="1" indent="-182561" algn="l" rtl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Calibri"/>
              <a:buChar char="◦"/>
            </a:pPr>
            <a:r>
              <a:rPr lang="en-US" sz="1700" b="0" i="0" u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Is </a:t>
            </a:r>
            <a:r>
              <a:rPr lang="en-US" sz="1700" b="1" i="0" u="none">
                <a:solidFill>
                  <a:srgbClr val="008000"/>
                </a:solidFill>
                <a:latin typeface="Calibri"/>
                <a:ea typeface="Calibri"/>
                <a:cs typeface="Calibri"/>
                <a:sym typeface="Calibri"/>
              </a:rPr>
              <a:t>L</a:t>
            </a:r>
            <a:r>
              <a:rPr lang="en-US" sz="1700" b="1" i="0" u="none" baseline="-25000">
                <a:solidFill>
                  <a:srgbClr val="008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en-US" sz="1700" b="1" i="0" u="none">
                <a:solidFill>
                  <a:srgbClr val="008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700" b="0" i="0" u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regular?</a:t>
            </a:r>
            <a:endParaRPr/>
          </a:p>
          <a:p>
            <a:pPr marL="90487" lvl="0" indent="-90487" algn="l" rtl="0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SzPts val="1900"/>
              <a:buNone/>
            </a:pPr>
            <a:r>
              <a:rPr lang="en-US" sz="1900" b="1" i="0" u="none">
                <a:solidFill>
                  <a:srgbClr val="008000"/>
                </a:solidFill>
                <a:latin typeface="Calibri"/>
                <a:ea typeface="Calibri"/>
                <a:cs typeface="Calibri"/>
                <a:sym typeface="Calibri"/>
              </a:rPr>
              <a:t>L</a:t>
            </a:r>
            <a:r>
              <a:rPr lang="en-US" sz="1900" b="1" i="0" u="none" baseline="-25000">
                <a:solidFill>
                  <a:srgbClr val="008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-US" sz="1900" b="1" i="0" u="none">
                <a:solidFill>
                  <a:srgbClr val="008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900" b="0" i="0" u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= { w in Σ</a:t>
            </a:r>
            <a:r>
              <a:rPr lang="en-US" sz="1900" b="0" i="0" u="none">
                <a:solidFill>
                  <a:srgbClr val="008000"/>
                </a:solidFill>
                <a:latin typeface="Calibri"/>
                <a:ea typeface="Calibri"/>
                <a:cs typeface="Calibri"/>
                <a:sym typeface="Calibri"/>
              </a:rPr>
              <a:t>*</a:t>
            </a:r>
            <a:r>
              <a:rPr lang="en-US" sz="1900" b="0" i="0" u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 | w has odd number of b's}. </a:t>
            </a:r>
            <a:endParaRPr/>
          </a:p>
          <a:p>
            <a:pPr marL="382587" lvl="1" indent="-182561" algn="l" rtl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Calibri"/>
              <a:buChar char="◦"/>
            </a:pPr>
            <a:r>
              <a:rPr lang="en-US" sz="1700" b="0" i="0" u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Is </a:t>
            </a:r>
            <a:r>
              <a:rPr lang="en-US" sz="1700" b="1" i="0" u="none">
                <a:solidFill>
                  <a:srgbClr val="008000"/>
                </a:solidFill>
                <a:latin typeface="Calibri"/>
                <a:ea typeface="Calibri"/>
                <a:cs typeface="Calibri"/>
                <a:sym typeface="Calibri"/>
              </a:rPr>
              <a:t>L</a:t>
            </a:r>
            <a:r>
              <a:rPr lang="en-US" sz="1700" b="1" i="0" u="none" baseline="-25000">
                <a:solidFill>
                  <a:srgbClr val="008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-US" sz="1700" b="1" i="0" u="none">
                <a:solidFill>
                  <a:srgbClr val="008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700" b="0" i="0" u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regular?</a:t>
            </a:r>
            <a:endParaRPr/>
          </a:p>
          <a:p>
            <a:pPr marL="90487" lvl="0" indent="-90487" algn="l" rtl="0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SzPts val="1900"/>
              <a:buNone/>
            </a:pPr>
            <a:r>
              <a:rPr lang="en-US" sz="1900" b="1" i="0" u="none">
                <a:solidFill>
                  <a:srgbClr val="008000"/>
                </a:solidFill>
                <a:latin typeface="Calibri"/>
                <a:ea typeface="Calibri"/>
                <a:cs typeface="Calibri"/>
                <a:sym typeface="Calibri"/>
              </a:rPr>
              <a:t>L</a:t>
            </a:r>
            <a:r>
              <a:rPr lang="en-US" sz="1900" b="1" i="0" u="none" baseline="-25000">
                <a:solidFill>
                  <a:srgbClr val="008000"/>
                </a:solidFill>
                <a:latin typeface="Calibri"/>
                <a:ea typeface="Calibri"/>
                <a:cs typeface="Calibri"/>
                <a:sym typeface="Calibri"/>
              </a:rPr>
              <a:t>1 </a:t>
            </a:r>
            <a:r>
              <a:rPr lang="en-US" sz="2200" b="1" i="0" u="none">
                <a:solidFill>
                  <a:srgbClr val="008000"/>
                </a:solidFill>
                <a:latin typeface="Calibri"/>
                <a:ea typeface="Calibri"/>
                <a:cs typeface="Calibri"/>
                <a:sym typeface="Calibri"/>
              </a:rPr>
              <a:t>∪</a:t>
            </a:r>
            <a:r>
              <a:rPr lang="en-US" sz="1900" b="1" i="0" u="none">
                <a:solidFill>
                  <a:srgbClr val="008000"/>
                </a:solidFill>
                <a:latin typeface="Calibri"/>
                <a:ea typeface="Calibri"/>
                <a:cs typeface="Calibri"/>
                <a:sym typeface="Calibri"/>
              </a:rPr>
              <a:t> L</a:t>
            </a:r>
            <a:r>
              <a:rPr lang="en-US" sz="1900" b="1" i="0" u="none" baseline="-25000">
                <a:solidFill>
                  <a:srgbClr val="008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-US" sz="1900" b="1" i="0" u="none">
                <a:solidFill>
                  <a:srgbClr val="008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900" b="0" i="0" u="none">
                <a:solidFill>
                  <a:srgbClr val="008000"/>
                </a:solidFill>
                <a:latin typeface="Calibri"/>
                <a:ea typeface="Calibri"/>
                <a:cs typeface="Calibri"/>
                <a:sym typeface="Calibri"/>
              </a:rPr>
              <a:t>= ?</a:t>
            </a:r>
            <a:r>
              <a:rPr lang="en-US" sz="1900" b="0" i="0" u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  <a:p>
            <a:pPr marL="382587" lvl="1" indent="-182561" algn="l" rtl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Calibri"/>
              <a:buChar char="◦"/>
            </a:pPr>
            <a:r>
              <a:rPr lang="en-US" sz="1700" b="0" i="0" u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Ans</a:t>
            </a:r>
            <a:r>
              <a:rPr lang="en-US" sz="1700" b="0" i="0" u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: {w in Σ</a:t>
            </a:r>
            <a:r>
              <a:rPr lang="en-US" sz="1700" b="0" i="0" u="none">
                <a:solidFill>
                  <a:srgbClr val="008000"/>
                </a:solidFill>
                <a:latin typeface="Calibri"/>
                <a:ea typeface="Calibri"/>
                <a:cs typeface="Calibri"/>
                <a:sym typeface="Calibri"/>
              </a:rPr>
              <a:t>*</a:t>
            </a:r>
            <a:r>
              <a:rPr lang="en-US" sz="1700" b="0" i="0" u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 | w has even a's or odd b's}. </a:t>
            </a:r>
            <a:endParaRPr/>
          </a:p>
          <a:p>
            <a:pPr marL="90487" lvl="0" indent="-90487" algn="l" rtl="0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SzPts val="1900"/>
              <a:buNone/>
            </a:pPr>
            <a:r>
              <a:rPr lang="en-US" sz="1900" b="1" i="0" u="none">
                <a:solidFill>
                  <a:srgbClr val="008000"/>
                </a:solidFill>
                <a:latin typeface="Calibri"/>
                <a:ea typeface="Calibri"/>
                <a:cs typeface="Calibri"/>
                <a:sym typeface="Calibri"/>
              </a:rPr>
              <a:t>L</a:t>
            </a:r>
            <a:r>
              <a:rPr lang="en-US" sz="1900" b="1" i="0" u="none" baseline="-25000">
                <a:solidFill>
                  <a:srgbClr val="008000"/>
                </a:solidFill>
                <a:latin typeface="Calibri"/>
                <a:ea typeface="Calibri"/>
                <a:cs typeface="Calibri"/>
                <a:sym typeface="Calibri"/>
              </a:rPr>
              <a:t>1 </a:t>
            </a:r>
            <a:r>
              <a:rPr lang="en-US" sz="2200" b="1" i="0" u="none">
                <a:solidFill>
                  <a:srgbClr val="008000"/>
                </a:solidFill>
                <a:latin typeface="Calibri"/>
                <a:ea typeface="Calibri"/>
                <a:cs typeface="Calibri"/>
                <a:sym typeface="Calibri"/>
              </a:rPr>
              <a:t>∩</a:t>
            </a:r>
            <a:r>
              <a:rPr lang="en-US" sz="1900" b="1" i="0" u="none">
                <a:solidFill>
                  <a:srgbClr val="008000"/>
                </a:solidFill>
                <a:latin typeface="Calibri"/>
                <a:ea typeface="Calibri"/>
                <a:cs typeface="Calibri"/>
                <a:sym typeface="Calibri"/>
              </a:rPr>
              <a:t> L</a:t>
            </a:r>
            <a:r>
              <a:rPr lang="en-US" sz="1900" b="1" i="0" u="none" baseline="-25000">
                <a:solidFill>
                  <a:srgbClr val="008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-US" sz="1900" b="1" i="0" u="none">
                <a:solidFill>
                  <a:srgbClr val="008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900" b="0" i="0" u="none">
                <a:solidFill>
                  <a:srgbClr val="008000"/>
                </a:solidFill>
                <a:latin typeface="Calibri"/>
                <a:ea typeface="Calibri"/>
                <a:cs typeface="Calibri"/>
                <a:sym typeface="Calibri"/>
              </a:rPr>
              <a:t>= ?</a:t>
            </a:r>
            <a:endParaRPr/>
          </a:p>
          <a:p>
            <a:pPr marL="382587" lvl="1" indent="-182561" algn="l" rtl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Calibri"/>
              <a:buChar char="◦"/>
            </a:pPr>
            <a:r>
              <a:rPr lang="en-US" sz="1700" b="0" i="0" u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Ans</a:t>
            </a:r>
            <a:r>
              <a:rPr lang="en-US" sz="1700" b="0" i="0" u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: {w in Σ* | w has even a's and odd b's}.</a:t>
            </a:r>
            <a:endParaRPr/>
          </a:p>
          <a:p>
            <a:pPr marL="90487" lvl="0" indent="0" algn="l" rtl="0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Calibri"/>
              <a:buNone/>
            </a:pPr>
            <a:endParaRPr sz="1900" b="0" i="0" u="none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0487" lvl="0" indent="-120650" algn="l" rtl="0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Calibri"/>
              <a:buChar char=" "/>
            </a:pPr>
            <a:r>
              <a:rPr lang="en-US" sz="1900" b="0" i="0" u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By closure properties, both these are regular.</a:t>
            </a:r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58"/>
          <p:cNvSpPr txBox="1"/>
          <p:nvPr/>
        </p:nvSpPr>
        <p:spPr>
          <a:xfrm>
            <a:off x="7424737" y="6459537"/>
            <a:ext cx="9842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</a:pPr>
            <a:fld id="{00000000-1234-1234-1234-123412341234}" type="slidenum">
              <a:rPr lang="en-US" sz="10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58</a:t>
            </a:fld>
            <a:endParaRPr/>
          </a:p>
        </p:txBody>
      </p:sp>
      <p:sp>
        <p:nvSpPr>
          <p:cNvPr id="661" name="Google Shape;661;p58"/>
          <p:cNvSpPr txBox="1">
            <a:spLocks noGrp="1"/>
          </p:cNvSpPr>
          <p:nvPr>
            <p:ph type="title"/>
          </p:nvPr>
        </p:nvSpPr>
        <p:spPr>
          <a:xfrm>
            <a:off x="822325" y="287337"/>
            <a:ext cx="7543800" cy="1449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3200"/>
              <a:buFont typeface="Calibri"/>
              <a:buNone/>
            </a:pPr>
            <a:r>
              <a:rPr lang="en-US" sz="3200" b="0" i="0" u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DFA of L</a:t>
            </a:r>
            <a:r>
              <a:rPr lang="en-US" sz="3200" b="0" i="0" u="none" baseline="-25000">
                <a:solidFill>
                  <a:srgbClr val="008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en-US" sz="3200" b="0" i="0" u="none">
                <a:solidFill>
                  <a:srgbClr val="008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200" b="0" i="0" u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= {w in {a,b}</a:t>
            </a:r>
            <a:r>
              <a:rPr lang="en-US" sz="3200" b="0" i="0" u="none">
                <a:solidFill>
                  <a:srgbClr val="008000"/>
                </a:solidFill>
                <a:latin typeface="Calibri"/>
                <a:ea typeface="Calibri"/>
                <a:cs typeface="Calibri"/>
                <a:sym typeface="Calibri"/>
              </a:rPr>
              <a:t>*</a:t>
            </a:r>
            <a:r>
              <a:rPr lang="en-US" sz="3200" b="0" i="0" u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 | w has even number of a's}.</a:t>
            </a:r>
            <a:endParaRPr/>
          </a:p>
        </p:txBody>
      </p:sp>
      <p:pic>
        <p:nvPicPr>
          <p:cNvPr id="662" name="Google Shape;662;p58" descr="{a,b}^star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447800" y="2895600"/>
            <a:ext cx="6781800" cy="2498725"/>
          </a:xfrm>
          <a:prstGeom prst="rect">
            <a:avLst/>
          </a:prstGeom>
          <a:noFill/>
          <a:ln>
            <a:noFill/>
          </a:ln>
        </p:spPr>
      </p:pic>
      <p:sp>
        <p:nvSpPr>
          <p:cNvPr id="663" name="Google Shape;663;p58"/>
          <p:cNvSpPr txBox="1"/>
          <p:nvPr/>
        </p:nvSpPr>
        <p:spPr>
          <a:xfrm>
            <a:off x="381000" y="287337"/>
            <a:ext cx="1377950" cy="369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0103"/>
              </a:buClr>
              <a:buSzPts val="1800"/>
              <a:buFont typeface="Arial"/>
              <a:buNone/>
            </a:pPr>
            <a:r>
              <a:rPr lang="en-US" sz="1800" b="1" i="0" u="none">
                <a:solidFill>
                  <a:srgbClr val="010103"/>
                </a:solidFill>
                <a:latin typeface="Arial"/>
                <a:ea typeface="Arial"/>
                <a:cs typeface="Arial"/>
                <a:sym typeface="Arial"/>
              </a:rPr>
              <a:t>Problem 3 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59"/>
          <p:cNvSpPr txBox="1"/>
          <p:nvPr/>
        </p:nvSpPr>
        <p:spPr>
          <a:xfrm>
            <a:off x="7424737" y="6459537"/>
            <a:ext cx="9842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</a:pPr>
            <a:fld id="{00000000-1234-1234-1234-123412341234}" type="slidenum">
              <a:rPr lang="en-US" sz="10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59</a:t>
            </a:fld>
            <a:endParaRPr/>
          </a:p>
        </p:txBody>
      </p:sp>
      <p:sp>
        <p:nvSpPr>
          <p:cNvPr id="669" name="Google Shape;669;p59"/>
          <p:cNvSpPr txBox="1">
            <a:spLocks noGrp="1"/>
          </p:cNvSpPr>
          <p:nvPr>
            <p:ph type="title"/>
          </p:nvPr>
        </p:nvSpPr>
        <p:spPr>
          <a:xfrm>
            <a:off x="822325" y="287337"/>
            <a:ext cx="7543800" cy="1449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3200"/>
              <a:buFont typeface="Calibri"/>
              <a:buNone/>
            </a:pPr>
            <a:r>
              <a:rPr lang="en-US" sz="3200" b="0" i="0" u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DFA of </a:t>
            </a:r>
            <a:r>
              <a:rPr lang="en-US" sz="3200" b="0" i="0" u="none">
                <a:solidFill>
                  <a:srgbClr val="008000"/>
                </a:solidFill>
                <a:latin typeface="Calibri"/>
                <a:ea typeface="Calibri"/>
                <a:cs typeface="Calibri"/>
                <a:sym typeface="Calibri"/>
              </a:rPr>
              <a:t>L</a:t>
            </a:r>
            <a:r>
              <a:rPr lang="en-US" sz="3200" b="0" i="0" u="none" baseline="-25000">
                <a:solidFill>
                  <a:srgbClr val="008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-US" sz="3200" b="0" i="0" u="none">
                <a:solidFill>
                  <a:srgbClr val="008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200" b="0" i="0" u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= { w in {a,b}</a:t>
            </a:r>
            <a:r>
              <a:rPr lang="en-US" sz="3200" b="0" i="0" u="none">
                <a:solidFill>
                  <a:srgbClr val="008000"/>
                </a:solidFill>
                <a:latin typeface="Calibri"/>
                <a:ea typeface="Calibri"/>
                <a:cs typeface="Calibri"/>
                <a:sym typeface="Calibri"/>
              </a:rPr>
              <a:t>*</a:t>
            </a:r>
            <a:r>
              <a:rPr lang="en-US" sz="3200" b="0" i="0" u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 | w has odd number of b's}. </a:t>
            </a:r>
            <a:endParaRPr/>
          </a:p>
        </p:txBody>
      </p:sp>
      <p:pic>
        <p:nvPicPr>
          <p:cNvPr id="670" name="Google Shape;670;p59" descr="{a,b}^star b's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838200" y="2901950"/>
            <a:ext cx="7693025" cy="2644775"/>
          </a:xfrm>
          <a:prstGeom prst="rect">
            <a:avLst/>
          </a:prstGeom>
          <a:noFill/>
          <a:ln>
            <a:noFill/>
          </a:ln>
        </p:spPr>
      </p:pic>
      <p:sp>
        <p:nvSpPr>
          <p:cNvPr id="671" name="Google Shape;671;p59"/>
          <p:cNvSpPr txBox="1"/>
          <p:nvPr/>
        </p:nvSpPr>
        <p:spPr>
          <a:xfrm>
            <a:off x="381000" y="457200"/>
            <a:ext cx="1377950" cy="369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0103"/>
              </a:buClr>
              <a:buSzPts val="1800"/>
              <a:buFont typeface="Arial"/>
              <a:buNone/>
            </a:pPr>
            <a:r>
              <a:rPr lang="en-US" sz="1800" b="1" i="0" u="none">
                <a:solidFill>
                  <a:srgbClr val="010103"/>
                </a:solidFill>
                <a:latin typeface="Arial"/>
                <a:ea typeface="Arial"/>
                <a:cs typeface="Arial"/>
                <a:sym typeface="Arial"/>
              </a:rPr>
              <a:t>Problem 4 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6"/>
          <p:cNvSpPr/>
          <p:nvPr/>
        </p:nvSpPr>
        <p:spPr>
          <a:xfrm>
            <a:off x="9525" y="1241425"/>
            <a:ext cx="9126537" cy="0"/>
          </a:xfrm>
          <a:custGeom>
            <a:avLst/>
            <a:gdLst/>
            <a:ahLst/>
            <a:cxnLst/>
            <a:rect l="l" t="t" r="r" b="b"/>
            <a:pathLst>
              <a:path w="9735185" h="120000" extrusionOk="0">
                <a:moveTo>
                  <a:pt x="0" y="0"/>
                </a:moveTo>
                <a:lnTo>
                  <a:pt x="9734587" y="0"/>
                </a:lnTo>
              </a:path>
            </a:pathLst>
          </a:custGeom>
          <a:noFill/>
          <a:ln w="28500" cap="flat" cmpd="sng">
            <a:solidFill>
              <a:srgbClr val="1F97C8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p6"/>
          <p:cNvSpPr txBox="1"/>
          <p:nvPr/>
        </p:nvSpPr>
        <p:spPr>
          <a:xfrm>
            <a:off x="66675" y="890587"/>
            <a:ext cx="5410200" cy="295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1112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0103"/>
              </a:buClr>
              <a:buSzPts val="1900"/>
              <a:buFont typeface="Arial"/>
              <a:buNone/>
            </a:pPr>
            <a:r>
              <a:rPr lang="en-US" sz="1900" b="1" i="0" u="none">
                <a:solidFill>
                  <a:srgbClr val="010103"/>
                </a:solidFill>
                <a:latin typeface="Arial"/>
                <a:ea typeface="Arial"/>
                <a:cs typeface="Arial"/>
                <a:sym typeface="Arial"/>
              </a:rPr>
              <a:t>Types of Automata</a:t>
            </a:r>
            <a:endParaRPr/>
          </a:p>
        </p:txBody>
      </p:sp>
      <p:sp>
        <p:nvSpPr>
          <p:cNvPr id="256" name="Google Shape;256;p6"/>
          <p:cNvSpPr/>
          <p:nvPr/>
        </p:nvSpPr>
        <p:spPr>
          <a:xfrm rot="10800000" flipH="1">
            <a:off x="0" y="5837237"/>
            <a:ext cx="9144000" cy="42862"/>
          </a:xfrm>
          <a:custGeom>
            <a:avLst/>
            <a:gdLst/>
            <a:ahLst/>
            <a:cxnLst/>
            <a:rect l="l" t="t" r="r" b="b"/>
            <a:pathLst>
              <a:path w="2915285" h="217170" extrusionOk="0">
                <a:moveTo>
                  <a:pt x="0" y="0"/>
                </a:moveTo>
                <a:lnTo>
                  <a:pt x="2914775" y="0"/>
                </a:lnTo>
                <a:lnTo>
                  <a:pt x="2914775" y="216855"/>
                </a:lnTo>
                <a:lnTo>
                  <a:pt x="0" y="216855"/>
                </a:lnTo>
                <a:lnTo>
                  <a:pt x="0" y="0"/>
                </a:lnTo>
                <a:close/>
              </a:path>
            </a:pathLst>
          </a:custGeom>
          <a:solidFill>
            <a:srgbClr val="0793C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7" name="Google Shape;257;p6"/>
          <p:cNvGrpSpPr/>
          <p:nvPr/>
        </p:nvGrpSpPr>
        <p:grpSpPr>
          <a:xfrm>
            <a:off x="0" y="1296987"/>
            <a:ext cx="9078912" cy="4484687"/>
            <a:chOff x="127862" y="1268442"/>
            <a:chExt cx="9296400" cy="846250"/>
          </a:xfrm>
        </p:grpSpPr>
        <p:sp>
          <p:nvSpPr>
            <p:cNvPr id="258" name="Google Shape;258;p6"/>
            <p:cNvSpPr txBox="1"/>
            <p:nvPr/>
          </p:nvSpPr>
          <p:spPr>
            <a:xfrm>
              <a:off x="127862" y="1268442"/>
              <a:ext cx="9296400" cy="846250"/>
            </a:xfrm>
            <a:prstGeom prst="rect">
              <a:avLst/>
            </a:prstGeom>
            <a:solidFill>
              <a:schemeClr val="lt1"/>
            </a:solidFill>
            <a:ln w="15875" cap="flat" cmpd="sng">
              <a:solidFill>
                <a:srgbClr val="00B0F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59;p6"/>
            <p:cNvSpPr txBox="1"/>
            <p:nvPr/>
          </p:nvSpPr>
          <p:spPr>
            <a:xfrm>
              <a:off x="168501" y="1274433"/>
              <a:ext cx="9215123" cy="5721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aphicFrame>
        <p:nvGraphicFramePr>
          <p:cNvPr id="260" name="Google Shape;260;p6"/>
          <p:cNvGraphicFramePr/>
          <p:nvPr/>
        </p:nvGraphicFramePr>
        <p:xfrm>
          <a:off x="1274762" y="1765300"/>
          <a:ext cx="5986450" cy="2863825"/>
        </p:xfrm>
        <a:graphic>
          <a:graphicData uri="http://schemas.openxmlformats.org/drawingml/2006/table">
            <a:tbl>
              <a:tblPr>
                <a:noFill/>
                <a:tableStyleId>{62973314-0C5C-4FA0-941B-5D97EE68F8F0}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60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937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finite automata</a:t>
                      </a:r>
                      <a:endParaRPr/>
                    </a:p>
                  </a:txBody>
                  <a:tcPr marL="68575" marR="68575" marT="34275" marB="34275"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Devices with a finite amount of memory.</a:t>
                      </a:r>
                      <a:br>
                        <a:rPr lang="en-US" sz="18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</a:br>
                      <a:r>
                        <a:rPr lang="en-US" sz="18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Used to model “small” computers.</a:t>
                      </a:r>
                      <a:endParaRPr/>
                    </a:p>
                  </a:txBody>
                  <a:tcPr marL="68575" marR="68575" marT="34275" marB="34275"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588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push-down automata</a:t>
                      </a:r>
                      <a:endParaRPr/>
                    </a:p>
                  </a:txBody>
                  <a:tcPr marL="68575" marR="68575" marT="34275" marB="34275"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Devices with infinite memory that can be accessed in a restricted way.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72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Used to model parsers, etc.</a:t>
                      </a:r>
                      <a:endParaRPr/>
                    </a:p>
                  </a:txBody>
                  <a:tcPr marL="68575" marR="68575" marT="34275" marB="34275"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112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Turing Machines</a:t>
                      </a:r>
                      <a:endParaRPr/>
                    </a:p>
                  </a:txBody>
                  <a:tcPr marL="68575" marR="68575" marT="34275" marB="34275"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Devices with infinite memory.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72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Used to model any computer.</a:t>
                      </a:r>
                      <a:endParaRPr/>
                    </a:p>
                  </a:txBody>
                  <a:tcPr marL="68575" marR="68575" marT="34275" marB="34275"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61" name="Google Shape;261;p6"/>
          <p:cNvSpPr txBox="1"/>
          <p:nvPr/>
        </p:nvSpPr>
        <p:spPr>
          <a:xfrm>
            <a:off x="7424737" y="6459537"/>
            <a:ext cx="9842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</a:pPr>
            <a:fld id="{00000000-1234-1234-1234-123412341234}" type="slidenum">
              <a:rPr lang="en-US" sz="10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6</a:t>
            </a:fld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60"/>
          <p:cNvSpPr txBox="1"/>
          <p:nvPr/>
        </p:nvSpPr>
        <p:spPr>
          <a:xfrm>
            <a:off x="7424737" y="6459537"/>
            <a:ext cx="9842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</a:pPr>
            <a:fld id="{00000000-1234-1234-1234-123412341234}" type="slidenum">
              <a:rPr lang="en-US" sz="10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60</a:t>
            </a:fld>
            <a:endParaRPr/>
          </a:p>
        </p:txBody>
      </p:sp>
      <p:sp>
        <p:nvSpPr>
          <p:cNvPr id="677" name="Google Shape;677;p60"/>
          <p:cNvSpPr txBox="1">
            <a:spLocks noGrp="1"/>
          </p:cNvSpPr>
          <p:nvPr>
            <p:ph type="title"/>
          </p:nvPr>
        </p:nvSpPr>
        <p:spPr>
          <a:xfrm>
            <a:off x="822325" y="287337"/>
            <a:ext cx="7543800" cy="1449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3200"/>
              <a:buFont typeface="Calibri"/>
              <a:buNone/>
            </a:pPr>
            <a:r>
              <a:rPr lang="en-US" sz="3200" b="0" i="0" u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DFA of </a:t>
            </a:r>
            <a:r>
              <a:rPr lang="en-US" sz="3200" b="0" i="0" u="none">
                <a:solidFill>
                  <a:srgbClr val="008000"/>
                </a:solidFill>
                <a:latin typeface="Calibri"/>
                <a:ea typeface="Calibri"/>
                <a:cs typeface="Calibri"/>
                <a:sym typeface="Calibri"/>
              </a:rPr>
              <a:t>L</a:t>
            </a:r>
            <a:r>
              <a:rPr lang="en-US" sz="3200" b="0" i="0" u="none" baseline="-25000">
                <a:solidFill>
                  <a:srgbClr val="008000"/>
                </a:solidFill>
                <a:latin typeface="Calibri"/>
                <a:ea typeface="Calibri"/>
                <a:cs typeface="Calibri"/>
                <a:sym typeface="Calibri"/>
              </a:rPr>
              <a:t>1 </a:t>
            </a:r>
            <a:r>
              <a:rPr lang="en-US" sz="4800" b="0" i="0" u="none">
                <a:solidFill>
                  <a:srgbClr val="008000"/>
                </a:solidFill>
                <a:latin typeface="Calibri"/>
                <a:ea typeface="Calibri"/>
                <a:cs typeface="Calibri"/>
                <a:sym typeface="Calibri"/>
              </a:rPr>
              <a:t>∪</a:t>
            </a:r>
            <a:r>
              <a:rPr lang="en-US" sz="3200" b="0" i="0" u="none">
                <a:solidFill>
                  <a:srgbClr val="008000"/>
                </a:solidFill>
                <a:latin typeface="Calibri"/>
                <a:ea typeface="Calibri"/>
                <a:cs typeface="Calibri"/>
                <a:sym typeface="Calibri"/>
              </a:rPr>
              <a:t> L</a:t>
            </a:r>
            <a:r>
              <a:rPr lang="en-US" sz="3200" b="0" i="0" u="none" baseline="-25000">
                <a:solidFill>
                  <a:srgbClr val="008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-US" sz="3200" b="0" i="0" u="none">
                <a:solidFill>
                  <a:srgbClr val="008000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3200" b="0" i="0" u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{w in {a,b}</a:t>
            </a:r>
            <a:r>
              <a:rPr lang="en-US" sz="3200" b="0" i="0" u="none">
                <a:solidFill>
                  <a:srgbClr val="008000"/>
                </a:solidFill>
                <a:latin typeface="Calibri"/>
                <a:ea typeface="Calibri"/>
                <a:cs typeface="Calibri"/>
                <a:sym typeface="Calibri"/>
              </a:rPr>
              <a:t>*</a:t>
            </a:r>
            <a:r>
              <a:rPr lang="en-US" sz="3200" b="0" i="0" u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 | w has even a's or odd b's}. </a:t>
            </a:r>
            <a:endParaRPr/>
          </a:p>
        </p:txBody>
      </p:sp>
      <p:pic>
        <p:nvPicPr>
          <p:cNvPr id="678" name="Google Shape;678;p60" descr="union2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709737" y="2362200"/>
            <a:ext cx="5948362" cy="3724275"/>
          </a:xfrm>
          <a:prstGeom prst="rect">
            <a:avLst/>
          </a:prstGeom>
          <a:noFill/>
          <a:ln>
            <a:noFill/>
          </a:ln>
        </p:spPr>
      </p:pic>
      <p:sp>
        <p:nvSpPr>
          <p:cNvPr id="679" name="Google Shape;679;p60"/>
          <p:cNvSpPr txBox="1"/>
          <p:nvPr/>
        </p:nvSpPr>
        <p:spPr>
          <a:xfrm>
            <a:off x="331787" y="287337"/>
            <a:ext cx="1377950" cy="369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0103"/>
              </a:buClr>
              <a:buSzPts val="1800"/>
              <a:buFont typeface="Arial"/>
              <a:buNone/>
            </a:pPr>
            <a:r>
              <a:rPr lang="en-US" sz="1800" b="1" i="0" u="none">
                <a:solidFill>
                  <a:srgbClr val="010103"/>
                </a:solidFill>
                <a:latin typeface="Arial"/>
                <a:ea typeface="Arial"/>
                <a:cs typeface="Arial"/>
                <a:sym typeface="Arial"/>
              </a:rPr>
              <a:t>Problem 5 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61"/>
          <p:cNvSpPr txBox="1"/>
          <p:nvPr/>
        </p:nvSpPr>
        <p:spPr>
          <a:xfrm>
            <a:off x="7424737" y="6459537"/>
            <a:ext cx="9842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</a:pPr>
            <a:fld id="{00000000-1234-1234-1234-123412341234}" type="slidenum">
              <a:rPr lang="en-US" sz="10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61</a:t>
            </a:fld>
            <a:endParaRPr/>
          </a:p>
        </p:txBody>
      </p:sp>
      <p:sp>
        <p:nvSpPr>
          <p:cNvPr id="685" name="Google Shape;685;p61"/>
          <p:cNvSpPr txBox="1">
            <a:spLocks noGrp="1"/>
          </p:cNvSpPr>
          <p:nvPr>
            <p:ph type="title"/>
          </p:nvPr>
        </p:nvSpPr>
        <p:spPr>
          <a:xfrm>
            <a:off x="822325" y="287337"/>
            <a:ext cx="7543800" cy="1449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3200"/>
              <a:buFont typeface="Calibri"/>
              <a:buNone/>
            </a:pPr>
            <a:r>
              <a:rPr lang="en-US" sz="3200" b="0" i="0" u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DFA of </a:t>
            </a:r>
            <a:r>
              <a:rPr lang="en-US" sz="3200" b="0" i="0" u="none">
                <a:solidFill>
                  <a:srgbClr val="008000"/>
                </a:solidFill>
                <a:latin typeface="Calibri"/>
                <a:ea typeface="Calibri"/>
                <a:cs typeface="Calibri"/>
                <a:sym typeface="Calibri"/>
              </a:rPr>
              <a:t>L</a:t>
            </a:r>
            <a:r>
              <a:rPr lang="en-US" sz="3200" b="0" i="0" u="none" baseline="-25000">
                <a:solidFill>
                  <a:srgbClr val="008000"/>
                </a:solidFill>
                <a:latin typeface="Calibri"/>
                <a:ea typeface="Calibri"/>
                <a:cs typeface="Calibri"/>
                <a:sym typeface="Calibri"/>
              </a:rPr>
              <a:t>1 </a:t>
            </a:r>
            <a:r>
              <a:rPr lang="en-US" sz="4800" b="0" i="0" u="none">
                <a:solidFill>
                  <a:srgbClr val="008000"/>
                </a:solidFill>
                <a:latin typeface="Calibri"/>
                <a:ea typeface="Calibri"/>
                <a:cs typeface="Calibri"/>
                <a:sym typeface="Calibri"/>
              </a:rPr>
              <a:t>∩</a:t>
            </a:r>
            <a:r>
              <a:rPr lang="en-US" sz="3200" b="0" i="0" u="none">
                <a:solidFill>
                  <a:srgbClr val="008000"/>
                </a:solidFill>
                <a:latin typeface="Calibri"/>
                <a:ea typeface="Calibri"/>
                <a:cs typeface="Calibri"/>
                <a:sym typeface="Calibri"/>
              </a:rPr>
              <a:t> L</a:t>
            </a:r>
            <a:r>
              <a:rPr lang="en-US" sz="3200" b="0" i="0" u="none" baseline="-25000">
                <a:solidFill>
                  <a:srgbClr val="008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-US" sz="3200" b="0" i="0" u="none">
                <a:solidFill>
                  <a:srgbClr val="008000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3200" b="0" i="0" u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 {w in {a,b}* | w has even a's and odd b's}.</a:t>
            </a:r>
            <a:endParaRPr/>
          </a:p>
        </p:txBody>
      </p:sp>
      <p:pic>
        <p:nvPicPr>
          <p:cNvPr id="686" name="Google Shape;686;p61" descr="intersection2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774825" y="2362200"/>
            <a:ext cx="5818187" cy="3724275"/>
          </a:xfrm>
          <a:prstGeom prst="rect">
            <a:avLst/>
          </a:prstGeom>
          <a:noFill/>
          <a:ln>
            <a:noFill/>
          </a:ln>
        </p:spPr>
      </p:pic>
      <p:sp>
        <p:nvSpPr>
          <p:cNvPr id="687" name="Google Shape;687;p61"/>
          <p:cNvSpPr txBox="1"/>
          <p:nvPr/>
        </p:nvSpPr>
        <p:spPr>
          <a:xfrm>
            <a:off x="360362" y="287337"/>
            <a:ext cx="1376362" cy="369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0103"/>
              </a:buClr>
              <a:buSzPts val="1800"/>
              <a:buFont typeface="Arial"/>
              <a:buNone/>
            </a:pPr>
            <a:r>
              <a:rPr lang="en-US" sz="1800" b="1" i="0" u="none">
                <a:solidFill>
                  <a:srgbClr val="010103"/>
                </a:solidFill>
                <a:latin typeface="Arial"/>
                <a:ea typeface="Arial"/>
                <a:cs typeface="Arial"/>
                <a:sym typeface="Arial"/>
              </a:rPr>
              <a:t>Problem 6 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62"/>
          <p:cNvSpPr txBox="1"/>
          <p:nvPr/>
        </p:nvSpPr>
        <p:spPr>
          <a:xfrm>
            <a:off x="7424737" y="6459537"/>
            <a:ext cx="9842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</a:pPr>
            <a:fld id="{00000000-1234-1234-1234-123412341234}" type="slidenum">
              <a:rPr lang="en-US" sz="10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62</a:t>
            </a:fld>
            <a:endParaRPr/>
          </a:p>
        </p:txBody>
      </p:sp>
      <p:sp>
        <p:nvSpPr>
          <p:cNvPr id="693" name="Google Shape;693;p62"/>
          <p:cNvSpPr txBox="1">
            <a:spLocks noGrp="1"/>
          </p:cNvSpPr>
          <p:nvPr>
            <p:ph type="title"/>
          </p:nvPr>
        </p:nvSpPr>
        <p:spPr>
          <a:xfrm>
            <a:off x="822325" y="287337"/>
            <a:ext cx="7543800" cy="1449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2800"/>
              <a:buFont typeface="Calibri"/>
              <a:buNone/>
            </a:pPr>
            <a:r>
              <a:rPr lang="en-US" sz="2800" b="0" i="0" u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DFA of A = {w | w contains at least one 1 and an even number of 0s follow the last 1}</a:t>
            </a:r>
            <a:endParaRPr/>
          </a:p>
        </p:txBody>
      </p:sp>
      <p:pic>
        <p:nvPicPr>
          <p:cNvPr id="694" name="Google Shape;694;p62" descr="intersectionExample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319212" y="3119437"/>
            <a:ext cx="6731000" cy="2209800"/>
          </a:xfrm>
          <a:prstGeom prst="rect">
            <a:avLst/>
          </a:prstGeom>
          <a:noFill/>
          <a:ln>
            <a:noFill/>
          </a:ln>
        </p:spPr>
      </p:pic>
      <p:sp>
        <p:nvSpPr>
          <p:cNvPr id="695" name="Google Shape;695;p62"/>
          <p:cNvSpPr txBox="1"/>
          <p:nvPr/>
        </p:nvSpPr>
        <p:spPr>
          <a:xfrm>
            <a:off x="304800" y="317500"/>
            <a:ext cx="1377950" cy="369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0103"/>
              </a:buClr>
              <a:buSzPts val="1800"/>
              <a:buFont typeface="Arial"/>
              <a:buNone/>
            </a:pPr>
            <a:r>
              <a:rPr lang="en-US" sz="1800" b="1" i="0" u="none">
                <a:solidFill>
                  <a:srgbClr val="010103"/>
                </a:solidFill>
                <a:latin typeface="Arial"/>
                <a:ea typeface="Arial"/>
                <a:cs typeface="Arial"/>
                <a:sym typeface="Arial"/>
              </a:rPr>
              <a:t>Problem 8 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63"/>
          <p:cNvSpPr txBox="1">
            <a:spLocks noGrp="1"/>
          </p:cNvSpPr>
          <p:nvPr>
            <p:ph type="title"/>
          </p:nvPr>
        </p:nvSpPr>
        <p:spPr>
          <a:xfrm>
            <a:off x="533400" y="20574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53975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618038"/>
              </a:buClr>
              <a:buSzPts val="3400"/>
              <a:buFont typeface="Calibri"/>
              <a:buNone/>
            </a:pPr>
            <a:br>
              <a:rPr lang="en-US" sz="3400" b="0" i="0" u="none">
                <a:solidFill>
                  <a:srgbClr val="618038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US" sz="3400" b="0" i="0" u="none">
                <a:solidFill>
                  <a:srgbClr val="618038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800" b="0" i="0" u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Given a DFA accepting the following language over the alphabet {0,1} Set of all the strings ending with 00.</a:t>
            </a:r>
            <a:br>
              <a:rPr lang="en-US" sz="2800" b="0" i="0" u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US" sz="2800" b="0" i="0" u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US" sz="2800" b="0" i="0" u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US" sz="2800" b="0" i="0" u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</a:br>
            <a:endParaRPr/>
          </a:p>
        </p:txBody>
      </p:sp>
      <p:sp>
        <p:nvSpPr>
          <p:cNvPr id="701" name="Google Shape;701;p63"/>
          <p:cNvSpPr txBox="1"/>
          <p:nvPr/>
        </p:nvSpPr>
        <p:spPr>
          <a:xfrm>
            <a:off x="381000" y="457200"/>
            <a:ext cx="1377950" cy="369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0103"/>
              </a:buClr>
              <a:buSzPts val="1800"/>
              <a:buFont typeface="Arial"/>
              <a:buNone/>
            </a:pPr>
            <a:r>
              <a:rPr lang="en-US" sz="1800" b="1" i="0" u="none">
                <a:solidFill>
                  <a:srgbClr val="010103"/>
                </a:solidFill>
                <a:latin typeface="Arial"/>
                <a:ea typeface="Arial"/>
                <a:cs typeface="Arial"/>
                <a:sym typeface="Arial"/>
              </a:rPr>
              <a:t>Problem 9 </a:t>
            </a:r>
            <a:endParaRPr/>
          </a:p>
        </p:txBody>
      </p:sp>
      <p:pic>
        <p:nvPicPr>
          <p:cNvPr id="702" name="Google Shape;702;p6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6800" y="2457450"/>
            <a:ext cx="7086600" cy="3181350"/>
          </a:xfrm>
          <a:prstGeom prst="rect">
            <a:avLst/>
          </a:prstGeom>
          <a:noFill/>
          <a:ln>
            <a:noFill/>
          </a:ln>
        </p:spPr>
      </p:pic>
      <p:sp>
        <p:nvSpPr>
          <p:cNvPr id="703" name="Google Shape;703;p63"/>
          <p:cNvSpPr txBox="1"/>
          <p:nvPr/>
        </p:nvSpPr>
        <p:spPr>
          <a:xfrm>
            <a:off x="7424737" y="6459537"/>
            <a:ext cx="9842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</a:pPr>
            <a:fld id="{00000000-1234-1234-1234-123412341234}" type="slidenum">
              <a:rPr lang="en-US" sz="10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63</a:t>
            </a:fld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64"/>
          <p:cNvSpPr txBox="1">
            <a:spLocks noGrp="1"/>
          </p:cNvSpPr>
          <p:nvPr>
            <p:ph type="title" idx="4294967295"/>
          </p:nvPr>
        </p:nvSpPr>
        <p:spPr>
          <a:xfrm>
            <a:off x="304800" y="16002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53975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10103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010103"/>
                </a:solidFill>
                <a:latin typeface="Arial"/>
                <a:ea typeface="Arial"/>
                <a:cs typeface="Arial"/>
                <a:sym typeface="Arial"/>
              </a:rPr>
              <a:t>Problem 10 </a:t>
            </a:r>
            <a:br>
              <a:rPr lang="en-US" sz="3400" b="0" i="0" u="none" strike="noStrike" cap="none">
                <a:solidFill>
                  <a:srgbClr val="618038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US" sz="3400" b="0" i="0" u="none" strike="noStrike" cap="none">
                <a:solidFill>
                  <a:srgbClr val="618038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000" b="0" i="0" u="none" strike="noStrike" cap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Given a DFA accepting the following language over the alphabet {0,1}</a:t>
            </a:r>
            <a:br>
              <a:rPr lang="en-US" sz="2000" b="0" i="0" u="none" strike="noStrike" cap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US" sz="2000" b="0" i="0" u="none" strike="noStrike" cap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000" b="0" i="0" u="none" strike="noStrike" cap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Set of all the strings with 3 consecutive 0’s (not necessarily at the end).</a:t>
            </a:r>
            <a:br>
              <a:rPr lang="en-US" sz="2000" b="0" i="0" u="none" strike="noStrike" cap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US" sz="3400" b="0" i="0" u="none" strike="noStrike" cap="none">
                <a:solidFill>
                  <a:srgbClr val="618038"/>
                </a:solidFill>
                <a:latin typeface="Calibri"/>
                <a:ea typeface="Calibri"/>
                <a:cs typeface="Calibri"/>
                <a:sym typeface="Calibri"/>
              </a:rPr>
            </a:br>
            <a:endParaRPr/>
          </a:p>
        </p:txBody>
      </p:sp>
      <p:pic>
        <p:nvPicPr>
          <p:cNvPr id="709" name="Google Shape;709;p6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52600" y="1981200"/>
            <a:ext cx="5553075" cy="3886200"/>
          </a:xfrm>
          <a:prstGeom prst="rect">
            <a:avLst/>
          </a:prstGeom>
          <a:noFill/>
          <a:ln>
            <a:noFill/>
          </a:ln>
        </p:spPr>
      </p:pic>
      <p:sp>
        <p:nvSpPr>
          <p:cNvPr id="710" name="Google Shape;710;p64"/>
          <p:cNvSpPr txBox="1"/>
          <p:nvPr/>
        </p:nvSpPr>
        <p:spPr>
          <a:xfrm>
            <a:off x="7424737" y="6459537"/>
            <a:ext cx="9842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</a:pPr>
            <a:fld id="{00000000-1234-1234-1234-123412341234}" type="slidenum">
              <a:rPr lang="en-US" sz="10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64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7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65"/>
          <p:cNvSpPr txBox="1">
            <a:spLocks noGrp="1"/>
          </p:cNvSpPr>
          <p:nvPr>
            <p:ph type="title"/>
          </p:nvPr>
        </p:nvSpPr>
        <p:spPr>
          <a:xfrm>
            <a:off x="533400" y="19050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53975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10103"/>
              </a:buClr>
              <a:buSzPts val="2400"/>
              <a:buFont typeface="Arial"/>
              <a:buNone/>
            </a:pPr>
            <a:r>
              <a:rPr lang="en-US" sz="2400" b="1" i="0" u="none">
                <a:solidFill>
                  <a:srgbClr val="010103"/>
                </a:solidFill>
                <a:latin typeface="Arial"/>
                <a:ea typeface="Arial"/>
                <a:cs typeface="Arial"/>
                <a:sym typeface="Arial"/>
              </a:rPr>
              <a:t>Problem 11: </a:t>
            </a:r>
            <a:br>
              <a:rPr lang="en-US" sz="3400" b="0" i="0" u="none">
                <a:solidFill>
                  <a:srgbClr val="618038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US" sz="3400" b="0" i="0" u="none">
                <a:solidFill>
                  <a:srgbClr val="618038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000" b="0" i="0" u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Given a DFA accepting the following language over the alphabet {0,1}</a:t>
            </a:r>
            <a:br>
              <a:rPr lang="en-US" sz="2000" b="0" i="0" u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US" sz="2000" b="0" i="0" u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000" b="0" i="0" u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Set of all the strings with a 011 as a substring.</a:t>
            </a:r>
            <a:br>
              <a:rPr lang="en-US" sz="2000" b="0" i="0" u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</a:br>
            <a:endParaRPr/>
          </a:p>
        </p:txBody>
      </p:sp>
      <p:pic>
        <p:nvPicPr>
          <p:cNvPr id="716" name="Google Shape;716;p6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6800" y="3016250"/>
            <a:ext cx="5372100" cy="3314700"/>
          </a:xfrm>
          <a:prstGeom prst="rect">
            <a:avLst/>
          </a:prstGeom>
          <a:noFill/>
          <a:ln>
            <a:noFill/>
          </a:ln>
        </p:spPr>
      </p:pic>
      <p:sp>
        <p:nvSpPr>
          <p:cNvPr id="717" name="Google Shape;717;p65"/>
          <p:cNvSpPr txBox="1"/>
          <p:nvPr/>
        </p:nvSpPr>
        <p:spPr>
          <a:xfrm>
            <a:off x="7424737" y="6459537"/>
            <a:ext cx="9842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</a:pPr>
            <a:fld id="{00000000-1234-1234-1234-123412341234}" type="slidenum">
              <a:rPr lang="en-US" sz="10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65</a:t>
            </a:fld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66"/>
          <p:cNvSpPr txBox="1">
            <a:spLocks noGrp="1"/>
          </p:cNvSpPr>
          <p:nvPr>
            <p:ph type="title" idx="4294967295"/>
          </p:nvPr>
        </p:nvSpPr>
        <p:spPr>
          <a:xfrm>
            <a:off x="371475" y="9906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53975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2000"/>
              <a:buFont typeface="Calibri"/>
              <a:buNone/>
            </a:pPr>
            <a:br>
              <a:rPr lang="en-US" sz="2000" b="0" i="0" u="none" strike="noStrike" cap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000" b="0" i="0" u="none" strike="noStrike" cap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Given a DFA accepting the following language over the alphabet {0,1}</a:t>
            </a:r>
            <a:br>
              <a:rPr lang="en-US" sz="2000" b="0" i="0" u="none" strike="noStrike" cap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US" sz="2000" b="0" i="0" u="none" strike="noStrike" cap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000" b="0" i="0" u="none" strike="noStrike" cap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Set of all the strings beginning with a 101.</a:t>
            </a:r>
            <a:endParaRPr/>
          </a:p>
        </p:txBody>
      </p:sp>
      <p:sp>
        <p:nvSpPr>
          <p:cNvPr id="723" name="Google Shape;723;p66"/>
          <p:cNvSpPr txBox="1"/>
          <p:nvPr/>
        </p:nvSpPr>
        <p:spPr>
          <a:xfrm>
            <a:off x="381000" y="457200"/>
            <a:ext cx="1506537" cy="369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0103"/>
              </a:buClr>
              <a:buSzPts val="1800"/>
              <a:buFont typeface="Arial"/>
              <a:buNone/>
            </a:pPr>
            <a:r>
              <a:rPr lang="en-US" sz="1800" b="1" i="0" u="none">
                <a:solidFill>
                  <a:srgbClr val="010103"/>
                </a:solidFill>
                <a:latin typeface="Arial"/>
                <a:ea typeface="Arial"/>
                <a:cs typeface="Arial"/>
                <a:sym typeface="Arial"/>
              </a:rPr>
              <a:t>Problem 13 </a:t>
            </a:r>
            <a:endParaRPr/>
          </a:p>
        </p:txBody>
      </p:sp>
      <p:pic>
        <p:nvPicPr>
          <p:cNvPr id="724" name="Google Shape;724;p6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6800" y="2085975"/>
            <a:ext cx="7162800" cy="3781425"/>
          </a:xfrm>
          <a:prstGeom prst="rect">
            <a:avLst/>
          </a:prstGeom>
          <a:noFill/>
          <a:ln>
            <a:noFill/>
          </a:ln>
        </p:spPr>
      </p:pic>
      <p:sp>
        <p:nvSpPr>
          <p:cNvPr id="725" name="Google Shape;725;p66"/>
          <p:cNvSpPr txBox="1"/>
          <p:nvPr/>
        </p:nvSpPr>
        <p:spPr>
          <a:xfrm>
            <a:off x="7424737" y="6459537"/>
            <a:ext cx="9842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</a:pPr>
            <a:fld id="{00000000-1234-1234-1234-123412341234}" type="slidenum">
              <a:rPr lang="en-US" sz="10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66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7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67"/>
          <p:cNvSpPr txBox="1">
            <a:spLocks noGrp="1"/>
          </p:cNvSpPr>
          <p:nvPr>
            <p:ph type="title"/>
          </p:nvPr>
        </p:nvSpPr>
        <p:spPr>
          <a:xfrm>
            <a:off x="685800" y="59848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53975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618038"/>
              </a:buClr>
              <a:buSzPts val="3400"/>
              <a:buFont typeface="Calibri"/>
              <a:buNone/>
            </a:pPr>
            <a:br>
              <a:rPr lang="en-US" sz="3400" b="0" i="0" u="none">
                <a:solidFill>
                  <a:srgbClr val="618038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US" sz="3400" b="0" i="0" u="none">
                <a:solidFill>
                  <a:srgbClr val="618038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000" b="0" i="0" u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Given a DFA accepting the following language over the alphabet {0,1}</a:t>
            </a:r>
            <a:br>
              <a:rPr lang="en-US" sz="2000" b="0" i="0" u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US" sz="2000" b="0" i="0" u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000" b="0" i="0" u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Set of all the strings with three consecutive zeros.</a:t>
            </a:r>
            <a:endParaRPr/>
          </a:p>
        </p:txBody>
      </p:sp>
      <p:sp>
        <p:nvSpPr>
          <p:cNvPr id="731" name="Google Shape;731;p67"/>
          <p:cNvSpPr txBox="1"/>
          <p:nvPr/>
        </p:nvSpPr>
        <p:spPr>
          <a:xfrm>
            <a:off x="381000" y="228600"/>
            <a:ext cx="1506537" cy="369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0103"/>
              </a:buClr>
              <a:buSzPts val="1800"/>
              <a:buFont typeface="Arial"/>
              <a:buNone/>
            </a:pPr>
            <a:r>
              <a:rPr lang="en-US" sz="1800" b="1" i="0" u="none">
                <a:solidFill>
                  <a:srgbClr val="010103"/>
                </a:solidFill>
                <a:latin typeface="Arial"/>
                <a:ea typeface="Arial"/>
                <a:cs typeface="Arial"/>
                <a:sym typeface="Arial"/>
              </a:rPr>
              <a:t>Problem 14 </a:t>
            </a:r>
            <a:endParaRPr/>
          </a:p>
        </p:txBody>
      </p:sp>
      <p:sp>
        <p:nvSpPr>
          <p:cNvPr id="732" name="Google Shape;732;p67"/>
          <p:cNvSpPr txBox="1"/>
          <p:nvPr/>
        </p:nvSpPr>
        <p:spPr>
          <a:xfrm>
            <a:off x="7424737" y="6459537"/>
            <a:ext cx="9842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</a:pPr>
            <a:fld id="{00000000-1234-1234-1234-123412341234}" type="slidenum">
              <a:rPr lang="en-US" sz="10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67</a:t>
            </a:fld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68"/>
          <p:cNvSpPr txBox="1">
            <a:spLocks noGrp="1"/>
          </p:cNvSpPr>
          <p:nvPr>
            <p:ph type="title"/>
          </p:nvPr>
        </p:nvSpPr>
        <p:spPr>
          <a:xfrm>
            <a:off x="304800" y="16002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53975" lvl="0" indent="0" algn="just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618038"/>
              </a:buClr>
              <a:buSzPts val="3400"/>
              <a:buFont typeface="Calibri"/>
              <a:buNone/>
            </a:pPr>
            <a:br>
              <a:rPr lang="en-US" sz="3400" b="0" i="0" u="none">
                <a:solidFill>
                  <a:srgbClr val="618038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400" b="0" i="0" u="none">
                <a:solidFill>
                  <a:srgbClr val="618038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br>
              <a:rPr lang="en-US" sz="3400" b="0" i="0" u="none">
                <a:solidFill>
                  <a:srgbClr val="618038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US" sz="3400" b="0" i="0" u="none">
                <a:solidFill>
                  <a:srgbClr val="618038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000" b="0" i="0" u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Consider the following transition diagram and to check the input string 110111,011101 is accepted or not.</a:t>
            </a:r>
            <a:endParaRPr/>
          </a:p>
        </p:txBody>
      </p:sp>
      <p:sp>
        <p:nvSpPr>
          <p:cNvPr id="738" name="Google Shape;738;p68"/>
          <p:cNvSpPr txBox="1">
            <a:spLocks noGrp="1"/>
          </p:cNvSpPr>
          <p:nvPr>
            <p:ph type="body" idx="1"/>
          </p:nvPr>
        </p:nvSpPr>
        <p:spPr>
          <a:xfrm>
            <a:off x="822325" y="1846262"/>
            <a:ext cx="7543800" cy="4022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0487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</a:pPr>
            <a:endParaRPr sz="2000" b="0" i="0" u="none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0488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None/>
            </a:pPr>
            <a:endParaRPr sz="2000" b="0" i="0" u="none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9" name="Google Shape;739;p68"/>
          <p:cNvSpPr txBox="1"/>
          <p:nvPr/>
        </p:nvSpPr>
        <p:spPr>
          <a:xfrm>
            <a:off x="457200" y="228600"/>
            <a:ext cx="1506537" cy="369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0103"/>
              </a:buClr>
              <a:buSzPts val="1800"/>
              <a:buFont typeface="Arial"/>
              <a:buNone/>
            </a:pPr>
            <a:r>
              <a:rPr lang="en-US" sz="1800" b="1" i="0" u="none">
                <a:solidFill>
                  <a:srgbClr val="010103"/>
                </a:solidFill>
                <a:latin typeface="Arial"/>
                <a:ea typeface="Arial"/>
                <a:cs typeface="Arial"/>
                <a:sym typeface="Arial"/>
              </a:rPr>
              <a:t>Problem 14 </a:t>
            </a:r>
            <a:endParaRPr/>
          </a:p>
        </p:txBody>
      </p:sp>
      <p:pic>
        <p:nvPicPr>
          <p:cNvPr id="740" name="Google Shape;740;p6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0600" y="2819400"/>
            <a:ext cx="6781800" cy="3124200"/>
          </a:xfrm>
          <a:prstGeom prst="rect">
            <a:avLst/>
          </a:prstGeom>
          <a:noFill/>
          <a:ln>
            <a:noFill/>
          </a:ln>
        </p:spPr>
      </p:pic>
      <p:sp>
        <p:nvSpPr>
          <p:cNvPr id="741" name="Google Shape;741;p68"/>
          <p:cNvSpPr txBox="1"/>
          <p:nvPr/>
        </p:nvSpPr>
        <p:spPr>
          <a:xfrm>
            <a:off x="7424737" y="6459537"/>
            <a:ext cx="9842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</a:pPr>
            <a:fld id="{00000000-1234-1234-1234-123412341234}" type="slidenum">
              <a:rPr lang="en-US" sz="10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68</a:t>
            </a:fld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p69"/>
          <p:cNvSpPr txBox="1">
            <a:spLocks noGrp="1"/>
          </p:cNvSpPr>
          <p:nvPr>
            <p:ph type="title"/>
          </p:nvPr>
        </p:nvSpPr>
        <p:spPr>
          <a:xfrm>
            <a:off x="533400" y="609600"/>
            <a:ext cx="8229600" cy="1139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53975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10103"/>
              </a:buClr>
              <a:buSzPts val="2400"/>
              <a:buFont typeface="Arial"/>
              <a:buNone/>
            </a:pPr>
            <a:r>
              <a:rPr lang="en-US" sz="2400" b="1" i="0" u="none">
                <a:solidFill>
                  <a:srgbClr val="010103"/>
                </a:solidFill>
                <a:latin typeface="Arial"/>
                <a:ea typeface="Arial"/>
                <a:cs typeface="Arial"/>
                <a:sym typeface="Arial"/>
              </a:rPr>
              <a:t>Transition table:</a:t>
            </a:r>
            <a:br>
              <a:rPr lang="en-US" sz="2400" b="1" i="0" u="none">
                <a:solidFill>
                  <a:srgbClr val="010103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en-US" sz="2400" b="1" i="0" u="none">
                <a:solidFill>
                  <a:srgbClr val="010103"/>
                </a:solidFill>
                <a:latin typeface="Arial"/>
                <a:ea typeface="Arial"/>
                <a:cs typeface="Arial"/>
                <a:sym typeface="Arial"/>
              </a:rPr>
            </a:br>
            <a:endParaRPr/>
          </a:p>
        </p:txBody>
      </p:sp>
      <p:sp>
        <p:nvSpPr>
          <p:cNvPr id="747" name="Google Shape;747;p69"/>
          <p:cNvSpPr txBox="1">
            <a:spLocks noGrp="1"/>
          </p:cNvSpPr>
          <p:nvPr>
            <p:ph type="body" idx="1"/>
          </p:nvPr>
        </p:nvSpPr>
        <p:spPr>
          <a:xfrm>
            <a:off x="523875" y="1179512"/>
            <a:ext cx="8001000" cy="32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0487" lvl="0" indent="-165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Calibri"/>
              <a:buChar char=" "/>
            </a:pPr>
            <a:r>
              <a:rPr lang="en-US" sz="2600" b="0" i="0" u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Let A be a DFA which has A={Q,∑,δ,q0,F) </a:t>
            </a:r>
            <a:endParaRPr/>
          </a:p>
          <a:p>
            <a:pPr marL="90487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Calibri"/>
              <a:buNone/>
            </a:pPr>
            <a:endParaRPr sz="2600" b="0" i="0" u="none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0487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Calibri"/>
              <a:buNone/>
            </a:pPr>
            <a:endParaRPr sz="2600" b="0" i="0" u="none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0488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600"/>
              <a:buNone/>
            </a:pPr>
            <a:endParaRPr sz="2600" b="0" i="0" u="none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748" name="Google Shape;748;p69"/>
          <p:cNvGraphicFramePr/>
          <p:nvPr/>
        </p:nvGraphicFramePr>
        <p:xfrm>
          <a:off x="2133600" y="2209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{62973314-0C5C-4FA0-941B-5D97EE68F8F0}</a:tableStyleId>
              </a:tblPr>
              <a:tblGrid>
                <a:gridCol w="1346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46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46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873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600"/>
                        <a:buFont typeface="Arial"/>
                        <a:buNone/>
                      </a:pPr>
                      <a:r>
                        <a:rPr lang="en-US" sz="2600" b="0" i="0" u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  0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600"/>
                        <a:buFont typeface="Arial"/>
                        <a:buNone/>
                      </a:pPr>
                      <a:r>
                        <a:rPr lang="en-US" sz="2600" b="0" i="0" u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1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600"/>
                        <a:buFont typeface="Arial"/>
                        <a:buNone/>
                      </a:pPr>
                      <a:r>
                        <a:rPr lang="en-US" sz="2600" b="0" i="0" u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   🡪  A</a:t>
                      </a:r>
                      <a:endParaRPr/>
                    </a:p>
                  </a:txBody>
                  <a:tcPr marL="91450" marR="91450" marT="45725" marB="45725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600"/>
                        <a:buFont typeface="Arial"/>
                        <a:buNone/>
                      </a:pPr>
                      <a:r>
                        <a:rPr lang="en-US" sz="2600" b="0" i="0" u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A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600"/>
                        <a:buFont typeface="Arial"/>
                        <a:buNone/>
                      </a:pPr>
                      <a:r>
                        <a:rPr lang="en-US" sz="2600" b="0" i="0" u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B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600"/>
                        <a:buFont typeface="Arial"/>
                        <a:buNone/>
                      </a:pPr>
                      <a:r>
                        <a:rPr lang="en-US" sz="2600" b="0" i="0" u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     B</a:t>
                      </a:r>
                      <a:endParaRPr/>
                    </a:p>
                  </a:txBody>
                  <a:tcPr marL="91450" marR="91450" marT="45725" marB="45725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600"/>
                        <a:buFont typeface="Arial"/>
                        <a:buNone/>
                      </a:pPr>
                      <a:r>
                        <a:rPr lang="en-US" sz="2600" b="0" i="0" u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600"/>
                        <a:buFont typeface="Arial"/>
                        <a:buNone/>
                      </a:pPr>
                      <a:r>
                        <a:rPr lang="en-US" sz="2600" b="0" i="0" u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B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600"/>
                        <a:buFont typeface="Arial"/>
                        <a:buNone/>
                      </a:pPr>
                      <a:r>
                        <a:rPr lang="en-US" sz="2600" b="0" i="0" u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     C</a:t>
                      </a:r>
                      <a:endParaRPr/>
                    </a:p>
                  </a:txBody>
                  <a:tcPr marL="91450" marR="91450" marT="45725" marB="45725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600"/>
                        <a:buFont typeface="Arial"/>
                        <a:buNone/>
                      </a:pPr>
                      <a:r>
                        <a:rPr lang="en-US" sz="2600" b="0" i="0" u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600"/>
                        <a:buFont typeface="Arial"/>
                        <a:buNone/>
                      </a:pPr>
                      <a:r>
                        <a:rPr lang="en-US" sz="2600" b="0" i="0" u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600"/>
                        <a:buFont typeface="Arial"/>
                        <a:buNone/>
                      </a:pPr>
                      <a:r>
                        <a:rPr lang="en-US" sz="2600" b="0" i="0" u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    * D</a:t>
                      </a:r>
                      <a:endParaRPr/>
                    </a:p>
                  </a:txBody>
                  <a:tcPr marL="91450" marR="91450" marT="45725" marB="45725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600"/>
                        <a:buFont typeface="Arial"/>
                        <a:buNone/>
                      </a:pPr>
                      <a:r>
                        <a:rPr lang="en-US" sz="2600" b="0" i="0" u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600"/>
                        <a:buFont typeface="Arial"/>
                        <a:buNone/>
                      </a:pPr>
                      <a:r>
                        <a:rPr lang="en-US" sz="2600" b="0" i="0" u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B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cxnSp>
        <p:nvCxnSpPr>
          <p:cNvPr id="749" name="Google Shape;749;p69"/>
          <p:cNvCxnSpPr/>
          <p:nvPr/>
        </p:nvCxnSpPr>
        <p:spPr>
          <a:xfrm>
            <a:off x="4876800" y="2209800"/>
            <a:ext cx="304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med" len="med"/>
            <a:tailEnd type="triangle" w="med" len="med"/>
          </a:ln>
        </p:spPr>
      </p:cxnSp>
      <p:sp>
        <p:nvSpPr>
          <p:cNvPr id="750" name="Google Shape;750;p69"/>
          <p:cNvSpPr txBox="1"/>
          <p:nvPr/>
        </p:nvSpPr>
        <p:spPr>
          <a:xfrm>
            <a:off x="84137" y="6242050"/>
            <a:ext cx="587375" cy="488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</a:pPr>
            <a:fld id="{00000000-1234-1234-1234-123412341234}" type="slidenum">
              <a:rPr lang="en-US" sz="10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69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7"/>
          <p:cNvSpPr txBox="1">
            <a:spLocks noGrp="1"/>
          </p:cNvSpPr>
          <p:nvPr>
            <p:ph type="title"/>
          </p:nvPr>
        </p:nvSpPr>
        <p:spPr>
          <a:xfrm>
            <a:off x="822325" y="287337"/>
            <a:ext cx="7543800" cy="627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10103"/>
              </a:buClr>
              <a:buSzPts val="1900"/>
              <a:buFont typeface="Arial"/>
              <a:buNone/>
            </a:pPr>
            <a:r>
              <a:rPr lang="en-US" sz="1900" b="1" i="0" u="none">
                <a:solidFill>
                  <a:srgbClr val="010103"/>
                </a:solidFill>
                <a:latin typeface="Arial"/>
                <a:ea typeface="Arial"/>
                <a:cs typeface="Arial"/>
                <a:sym typeface="Arial"/>
              </a:rPr>
              <a:t>Introduction of Formal Proof - Basic Definitions</a:t>
            </a:r>
            <a:endParaRPr/>
          </a:p>
        </p:txBody>
      </p:sp>
      <p:sp>
        <p:nvSpPr>
          <p:cNvPr id="267" name="Google Shape;267;p7"/>
          <p:cNvSpPr txBox="1">
            <a:spLocks noGrp="1"/>
          </p:cNvSpPr>
          <p:nvPr>
            <p:ph type="body" idx="1"/>
          </p:nvPr>
        </p:nvSpPr>
        <p:spPr>
          <a:xfrm>
            <a:off x="822325" y="1846262"/>
            <a:ext cx="7543800" cy="4022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90487" marR="0" lvl="0" indent="-9048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libri"/>
              <a:buNone/>
            </a:pPr>
            <a:r>
              <a:rPr lang="en-US" sz="2400" b="0" i="0" u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1. </a:t>
            </a:r>
            <a:r>
              <a:rPr lang="en-US" sz="2400" b="1" i="0" u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Alphabet</a:t>
            </a:r>
            <a:r>
              <a:rPr lang="en-US" sz="2400" b="0" i="0" u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 - a finite set of symbols. </a:t>
            </a:r>
            <a:endParaRPr/>
          </a:p>
          <a:p>
            <a:pPr marL="382587" marR="0" lvl="1" indent="-182561" algn="l" rtl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◦"/>
            </a:pPr>
            <a:r>
              <a:rPr lang="en-US" sz="2000" b="0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Notation: Σ .</a:t>
            </a:r>
            <a:r>
              <a:rPr lang="en-US" sz="2000" b="0" i="0" u="none" strike="noStrike" cap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  <a:p>
            <a:pPr marL="382587" marR="0" lvl="1" indent="-182561" algn="l" rtl="0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</a:pPr>
            <a:r>
              <a:rPr lang="en-US" sz="2000" b="0" i="0" u="none" strike="noStrike" cap="none">
                <a:solidFill>
                  <a:srgbClr val="006600"/>
                </a:solidFill>
                <a:latin typeface="Calibri"/>
                <a:ea typeface="Calibri"/>
                <a:cs typeface="Calibri"/>
                <a:sym typeface="Calibri"/>
              </a:rPr>
              <a:t>Examples: Binary alphabet {0,1}, </a:t>
            </a:r>
            <a:br>
              <a:rPr lang="en-US" sz="2000" b="0" i="0" u="none" strike="noStrike" cap="none">
                <a:solidFill>
                  <a:srgbClr val="0066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000" b="0" i="0" u="none" strike="noStrike" cap="none">
                <a:solidFill>
                  <a:srgbClr val="006600"/>
                </a:solidFill>
                <a:latin typeface="Calibri"/>
                <a:ea typeface="Calibri"/>
                <a:cs typeface="Calibri"/>
                <a:sym typeface="Calibri"/>
              </a:rPr>
              <a:t>                   English alphabet {a,...,z,!,?,...}</a:t>
            </a:r>
            <a:endParaRPr/>
          </a:p>
          <a:p>
            <a:pPr marL="90487" marR="0" lvl="0" indent="-90487" algn="l" rtl="0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libri"/>
              <a:buNone/>
            </a:pPr>
            <a:r>
              <a:rPr lang="en-US" sz="2400" b="0" i="0" u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2. </a:t>
            </a:r>
            <a:r>
              <a:rPr lang="en-US" sz="2400" b="1" i="0" u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String over an alphabet </a:t>
            </a:r>
            <a:r>
              <a:rPr lang="en-US" sz="2400" b="0" i="0" u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Σ - a finite sequence of symbols from Σ.</a:t>
            </a:r>
            <a:endParaRPr/>
          </a:p>
          <a:p>
            <a:pPr marL="382587" marR="0" lvl="1" indent="-182561" algn="l" rtl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◦"/>
            </a:pPr>
            <a:r>
              <a:rPr lang="en-US" sz="2000" b="0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Notation: (a) Letters u, v, w, x, y, and z denote strings. </a:t>
            </a:r>
            <a:endParaRPr/>
          </a:p>
          <a:p>
            <a:pPr marL="382587" marR="0" lvl="1" indent="-182561" algn="l" rtl="0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</a:pPr>
            <a:r>
              <a:rPr lang="en-US" sz="2000" b="0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	                  (b) Convention: concatenate the symbols. No 			          parentheses or commas used.</a:t>
            </a:r>
            <a:r>
              <a:rPr lang="en-US" sz="2000" b="0" i="0" u="none" strike="noStrike" cap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  <a:p>
            <a:pPr marL="382587" marR="0" lvl="1" indent="-182561" algn="l" rtl="0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◦"/>
            </a:pPr>
            <a:r>
              <a:rPr lang="en-US" sz="2000" b="0" i="0" u="none" strike="noStrike" cap="none">
                <a:solidFill>
                  <a:srgbClr val="006600"/>
                </a:solidFill>
                <a:latin typeface="Calibri"/>
                <a:ea typeface="Calibri"/>
                <a:cs typeface="Calibri"/>
                <a:sym typeface="Calibri"/>
              </a:rPr>
              <a:t>Examples:          0000 is a string over the binary alphabet.</a:t>
            </a:r>
            <a:endParaRPr/>
          </a:p>
          <a:p>
            <a:pPr marL="382587" marR="0" lvl="1" indent="-182561" algn="l" rtl="0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</a:pPr>
            <a:r>
              <a:rPr lang="en-US" sz="2000" b="0" i="0" u="none" strike="noStrike" cap="none">
                <a:solidFill>
                  <a:srgbClr val="006600"/>
                </a:solidFill>
                <a:latin typeface="Calibri"/>
                <a:ea typeface="Calibri"/>
                <a:cs typeface="Calibri"/>
                <a:sym typeface="Calibri"/>
              </a:rPr>
              <a:t>			   a!? is a string over the English alphabet.</a:t>
            </a:r>
            <a:endParaRPr/>
          </a:p>
          <a:p>
            <a:pPr marL="90488" marR="0" lvl="0" indent="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rgbClr val="0066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p7"/>
          <p:cNvSpPr txBox="1"/>
          <p:nvPr/>
        </p:nvSpPr>
        <p:spPr>
          <a:xfrm>
            <a:off x="7424737" y="6459537"/>
            <a:ext cx="9842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</a:pPr>
            <a:fld id="{00000000-1234-1234-1234-123412341234}" type="slidenum">
              <a:rPr lang="en-US" sz="10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7</a:t>
            </a:fld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70"/>
          <p:cNvSpPr txBox="1">
            <a:spLocks noGrp="1"/>
          </p:cNvSpPr>
          <p:nvPr>
            <p:ph type="title"/>
          </p:nvPr>
        </p:nvSpPr>
        <p:spPr>
          <a:xfrm>
            <a:off x="457200" y="2540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53975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10103"/>
              </a:buClr>
              <a:buSzPts val="2400"/>
              <a:buFont typeface="Arial"/>
              <a:buNone/>
            </a:pPr>
            <a:r>
              <a:rPr lang="en-US" sz="2400" b="1" i="0" u="none">
                <a:solidFill>
                  <a:srgbClr val="010103"/>
                </a:solidFill>
                <a:latin typeface="Arial"/>
                <a:ea typeface="Arial"/>
                <a:cs typeface="Arial"/>
                <a:sym typeface="Arial"/>
              </a:rPr>
              <a:t>Input: 110111</a:t>
            </a:r>
            <a:endParaRPr/>
          </a:p>
        </p:txBody>
      </p:sp>
      <p:sp>
        <p:nvSpPr>
          <p:cNvPr id="756" name="Google Shape;756;p70"/>
          <p:cNvSpPr txBox="1">
            <a:spLocks noGrp="1"/>
          </p:cNvSpPr>
          <p:nvPr>
            <p:ph type="body" idx="1"/>
          </p:nvPr>
        </p:nvSpPr>
        <p:spPr>
          <a:xfrm>
            <a:off x="822325" y="1846262"/>
            <a:ext cx="7543800" cy="4022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0487" lvl="0" indent="-127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 "/>
            </a:pPr>
            <a:r>
              <a:rPr lang="en-US" sz="2000" b="0" i="0" u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δ( A,є) =A.</a:t>
            </a:r>
            <a:endParaRPr/>
          </a:p>
          <a:p>
            <a:pPr marL="90487" lvl="0" indent="-1270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 "/>
            </a:pPr>
            <a:r>
              <a:rPr lang="en-US" sz="2000" b="0" i="0" u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δ( A,1) =B.</a:t>
            </a:r>
            <a:endParaRPr/>
          </a:p>
          <a:p>
            <a:pPr marL="90487" lvl="0" indent="-1270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 "/>
            </a:pPr>
            <a:r>
              <a:rPr lang="en-US" sz="2000" b="0" i="0" u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δ( A,11) =δ( A,1),1) =δ( B,1) =B.</a:t>
            </a:r>
            <a:endParaRPr/>
          </a:p>
          <a:p>
            <a:pPr marL="90487" lvl="0" indent="-1270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 "/>
            </a:pPr>
            <a:r>
              <a:rPr lang="en-US" sz="2000" b="0" i="0" u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δ( A,110) =δ( A,11),0) =δ( B,0) = C.</a:t>
            </a:r>
            <a:endParaRPr/>
          </a:p>
          <a:p>
            <a:pPr marL="90487" lvl="0" indent="-1270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 "/>
            </a:pPr>
            <a:r>
              <a:rPr lang="en-US" sz="2000" b="0" i="0" u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δ( A,1101) =δ( A,110),1) =δ( C,1) = D.</a:t>
            </a:r>
            <a:endParaRPr/>
          </a:p>
          <a:p>
            <a:pPr marL="90487" lvl="0" indent="-1270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 "/>
            </a:pPr>
            <a:r>
              <a:rPr lang="en-US" sz="2000" b="0" i="0" u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δ( A,11010) =δ( A,1101),0) =δ( D,1) = B.</a:t>
            </a:r>
            <a:endParaRPr/>
          </a:p>
          <a:p>
            <a:pPr marL="90487" lvl="0" indent="-1270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 "/>
            </a:pPr>
            <a:r>
              <a:rPr lang="en-US" sz="2000" b="0" i="0" u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δ( A,110101) =δ( A,11010),0) =δ( B,1) = B.</a:t>
            </a:r>
            <a:endParaRPr/>
          </a:p>
          <a:p>
            <a:pPr marL="90487" lvl="0" indent="-1270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 "/>
            </a:pPr>
            <a:r>
              <a:rPr lang="en-US" sz="2000" b="0" i="0" u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It does not reach the final state. </a:t>
            </a:r>
            <a:endParaRPr/>
          </a:p>
          <a:p>
            <a:pPr marL="90487" lvl="0" indent="-1270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 "/>
            </a:pPr>
            <a:r>
              <a:rPr lang="en-US" sz="2000" b="0" i="0" u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The given string is not accepted by DFA.</a:t>
            </a:r>
            <a:endParaRPr/>
          </a:p>
        </p:txBody>
      </p:sp>
      <p:sp>
        <p:nvSpPr>
          <p:cNvPr id="757" name="Google Shape;757;p70"/>
          <p:cNvSpPr txBox="1"/>
          <p:nvPr/>
        </p:nvSpPr>
        <p:spPr>
          <a:xfrm>
            <a:off x="7424737" y="6459537"/>
            <a:ext cx="9842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</a:pPr>
            <a:fld id="{00000000-1234-1234-1234-123412341234}" type="slidenum">
              <a:rPr lang="en-US" sz="10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70</a:t>
            </a:fld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71"/>
          <p:cNvSpPr txBox="1">
            <a:spLocks noGrp="1"/>
          </p:cNvSpPr>
          <p:nvPr>
            <p:ph type="title"/>
          </p:nvPr>
        </p:nvSpPr>
        <p:spPr>
          <a:xfrm>
            <a:off x="457200" y="2540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53975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10103"/>
              </a:buClr>
              <a:buSzPts val="2400"/>
              <a:buFont typeface="Arial"/>
              <a:buNone/>
            </a:pPr>
            <a:r>
              <a:rPr lang="en-US" sz="2400" b="1" i="0" u="none">
                <a:solidFill>
                  <a:srgbClr val="010103"/>
                </a:solidFill>
                <a:latin typeface="Arial"/>
                <a:ea typeface="Arial"/>
                <a:cs typeface="Arial"/>
                <a:sym typeface="Arial"/>
              </a:rPr>
              <a:t>Input: 011101</a:t>
            </a:r>
            <a:endParaRPr/>
          </a:p>
        </p:txBody>
      </p:sp>
      <p:sp>
        <p:nvSpPr>
          <p:cNvPr id="763" name="Google Shape;763;p71"/>
          <p:cNvSpPr txBox="1">
            <a:spLocks noGrp="1"/>
          </p:cNvSpPr>
          <p:nvPr>
            <p:ph type="body" idx="1"/>
          </p:nvPr>
        </p:nvSpPr>
        <p:spPr>
          <a:xfrm>
            <a:off x="822325" y="1846262"/>
            <a:ext cx="7543800" cy="4022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0487" lvl="0" indent="-127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 "/>
            </a:pPr>
            <a:r>
              <a:rPr lang="en-US" sz="2000" b="0" i="0" u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δ( A,є) =A.</a:t>
            </a:r>
            <a:endParaRPr/>
          </a:p>
          <a:p>
            <a:pPr marL="90487" lvl="0" indent="-1270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 "/>
            </a:pPr>
            <a:r>
              <a:rPr lang="en-US" sz="2000" b="0" i="0" u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δ( A,0) =A.</a:t>
            </a:r>
            <a:endParaRPr/>
          </a:p>
          <a:p>
            <a:pPr marL="90487" lvl="0" indent="-1270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 "/>
            </a:pPr>
            <a:r>
              <a:rPr lang="en-US" sz="2000" b="0" i="0" u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δ( A,01) =δ( A,0),1) =δ( A,1) =B.</a:t>
            </a:r>
            <a:endParaRPr/>
          </a:p>
          <a:p>
            <a:pPr marL="90487" lvl="0" indent="-1270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 "/>
            </a:pPr>
            <a:r>
              <a:rPr lang="en-US" sz="2000" b="0" i="0" u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δ( A,011) =δ( A,01),1) =δ( B,1) = B.</a:t>
            </a:r>
            <a:endParaRPr/>
          </a:p>
          <a:p>
            <a:pPr marL="90487" lvl="0" indent="-1270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 "/>
            </a:pPr>
            <a:r>
              <a:rPr lang="en-US" sz="2000" b="0" i="0" u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δ( A,0111) =δ( A,011),1) =δ( B,1) = B.</a:t>
            </a:r>
            <a:endParaRPr/>
          </a:p>
          <a:p>
            <a:pPr marL="90487" lvl="0" indent="-1270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 "/>
            </a:pPr>
            <a:r>
              <a:rPr lang="en-US" sz="2000" b="0" i="0" u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δ( A,01110) =δ( A,0111),0) =δ( B,0) = C.</a:t>
            </a:r>
            <a:endParaRPr/>
          </a:p>
          <a:p>
            <a:pPr marL="90487" lvl="0" indent="-1270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 "/>
            </a:pPr>
            <a:r>
              <a:rPr lang="en-US" sz="2000" b="0" i="0" u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δ( A,011101) =δ( A,011101),0) =δ( C,1) = D.</a:t>
            </a:r>
            <a:endParaRPr/>
          </a:p>
          <a:p>
            <a:pPr marL="90487" lvl="0" indent="-1270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 "/>
            </a:pPr>
            <a:r>
              <a:rPr lang="en-US" sz="2000" b="0" i="0" u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It reaches the final state. </a:t>
            </a:r>
            <a:endParaRPr/>
          </a:p>
          <a:p>
            <a:pPr marL="90487" lvl="0" indent="-1270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 "/>
            </a:pPr>
            <a:r>
              <a:rPr lang="en-US" sz="2000" b="0" i="0" u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The given string is accepted by DFA.</a:t>
            </a:r>
            <a:endParaRPr/>
          </a:p>
        </p:txBody>
      </p:sp>
      <p:sp>
        <p:nvSpPr>
          <p:cNvPr id="764" name="Google Shape;764;p71"/>
          <p:cNvSpPr txBox="1"/>
          <p:nvPr/>
        </p:nvSpPr>
        <p:spPr>
          <a:xfrm>
            <a:off x="7424737" y="6459537"/>
            <a:ext cx="9842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</a:pPr>
            <a:fld id="{00000000-1234-1234-1234-123412341234}" type="slidenum">
              <a:rPr lang="en-US" sz="10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71</a:t>
            </a:fld>
            <a:endParaRPr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p72"/>
          <p:cNvSpPr txBox="1">
            <a:spLocks noGrp="1"/>
          </p:cNvSpPr>
          <p:nvPr>
            <p:ph type="title"/>
          </p:nvPr>
        </p:nvSpPr>
        <p:spPr>
          <a:xfrm>
            <a:off x="425450" y="20574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53975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2000"/>
              <a:buFont typeface="Calibri"/>
              <a:buNone/>
            </a:pPr>
            <a:br>
              <a:rPr lang="en-US" sz="2000" b="0" i="0" u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000" b="0" i="0" u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Give a DFA accepting the following language over the alphabet {0,1}. </a:t>
            </a:r>
            <a:br>
              <a:rPr lang="en-US" sz="2000" b="0" i="0" u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000" b="0" i="0" u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All the strings with a substring 01 and to check the given input string 10010 is accepted or not by a DFA.</a:t>
            </a:r>
            <a:br>
              <a:rPr lang="en-US" sz="2000" b="0" i="0" u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</a:br>
            <a:endParaRPr/>
          </a:p>
        </p:txBody>
      </p:sp>
      <p:sp>
        <p:nvSpPr>
          <p:cNvPr id="770" name="Google Shape;770;p72"/>
          <p:cNvSpPr txBox="1"/>
          <p:nvPr/>
        </p:nvSpPr>
        <p:spPr>
          <a:xfrm>
            <a:off x="457200" y="228600"/>
            <a:ext cx="1506537" cy="369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0103"/>
              </a:buClr>
              <a:buSzPts val="1800"/>
              <a:buFont typeface="Arial"/>
              <a:buNone/>
            </a:pPr>
            <a:r>
              <a:rPr lang="en-US" sz="1800" b="1" i="0" u="none">
                <a:solidFill>
                  <a:srgbClr val="010103"/>
                </a:solidFill>
                <a:latin typeface="Arial"/>
                <a:ea typeface="Arial"/>
                <a:cs typeface="Arial"/>
                <a:sym typeface="Arial"/>
              </a:rPr>
              <a:t>Problem 15 </a:t>
            </a:r>
            <a:endParaRPr/>
          </a:p>
        </p:txBody>
      </p:sp>
      <p:pic>
        <p:nvPicPr>
          <p:cNvPr id="771" name="Google Shape;771;p7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3214687"/>
            <a:ext cx="5029200" cy="16668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772" name="Google Shape;772;p72"/>
          <p:cNvGraphicFramePr/>
          <p:nvPr/>
        </p:nvGraphicFramePr>
        <p:xfrm>
          <a:off x="5181600" y="3194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{62973314-0C5C-4FA0-941B-5D97EE68F8F0}</a:tableStyleId>
              </a:tblPr>
              <a:tblGrid>
                <a:gridCol w="1255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55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55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873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45750" marB="45750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600"/>
                        <a:buFont typeface="Arial"/>
                        <a:buNone/>
                      </a:pPr>
                      <a:r>
                        <a:rPr lang="en-US" sz="2600" b="0" i="0" u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  0</a:t>
                      </a:r>
                      <a:endParaRPr/>
                    </a:p>
                  </a:txBody>
                  <a:tcPr marL="91425" marR="91425" marT="45750" marB="4575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600"/>
                        <a:buFont typeface="Arial"/>
                        <a:buNone/>
                      </a:pPr>
                      <a:r>
                        <a:rPr lang="en-US" sz="2600" b="0" i="0" u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1</a:t>
                      </a:r>
                      <a:endParaRPr/>
                    </a:p>
                  </a:txBody>
                  <a:tcPr marL="91425" marR="91425" marT="45750" marB="4575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16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600"/>
                        <a:buFont typeface="Arial"/>
                        <a:buNone/>
                      </a:pPr>
                      <a:r>
                        <a:rPr lang="en-US" sz="2600" b="0" i="0" u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    q0</a:t>
                      </a:r>
                      <a:endParaRPr/>
                    </a:p>
                  </a:txBody>
                  <a:tcPr marL="91425" marR="91425" marT="45750" marB="45750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600"/>
                        <a:buFont typeface="Arial"/>
                        <a:buNone/>
                      </a:pPr>
                      <a:r>
                        <a:rPr lang="en-US" sz="2600" b="0" i="0" u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q1</a:t>
                      </a:r>
                      <a:endParaRPr/>
                    </a:p>
                  </a:txBody>
                  <a:tcPr marL="91425" marR="91425" marT="45750" marB="4575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600"/>
                        <a:buFont typeface="Arial"/>
                        <a:buNone/>
                      </a:pPr>
                      <a:r>
                        <a:rPr lang="en-US" sz="2600" b="0" i="0" u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q0</a:t>
                      </a:r>
                      <a:endParaRPr/>
                    </a:p>
                  </a:txBody>
                  <a:tcPr marL="91425" marR="91425" marT="45750" marB="4575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00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600"/>
                        <a:buFont typeface="Arial"/>
                        <a:buNone/>
                      </a:pPr>
                      <a:r>
                        <a:rPr lang="en-US" sz="2600" b="0" i="0" u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    q1</a:t>
                      </a:r>
                      <a:endParaRPr/>
                    </a:p>
                  </a:txBody>
                  <a:tcPr marL="91425" marR="91425" marT="45750" marB="45750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600"/>
                        <a:buFont typeface="Arial"/>
                        <a:buNone/>
                      </a:pPr>
                      <a:r>
                        <a:rPr lang="en-US" sz="2600" b="0" i="0" u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q1</a:t>
                      </a:r>
                      <a:endParaRPr/>
                    </a:p>
                  </a:txBody>
                  <a:tcPr marL="91425" marR="91425" marT="45750" marB="4575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600"/>
                        <a:buFont typeface="Arial"/>
                        <a:buNone/>
                      </a:pPr>
                      <a:r>
                        <a:rPr lang="en-US" sz="2600" b="0" i="0" u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q2</a:t>
                      </a:r>
                      <a:endParaRPr/>
                    </a:p>
                  </a:txBody>
                  <a:tcPr marL="91425" marR="91425" marT="45750" marB="4575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00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600"/>
                        <a:buFont typeface="Arial"/>
                        <a:buNone/>
                      </a:pPr>
                      <a:r>
                        <a:rPr lang="en-US" sz="2600" b="0" i="0" u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   *q2</a:t>
                      </a:r>
                      <a:endParaRPr/>
                    </a:p>
                  </a:txBody>
                  <a:tcPr marL="91425" marR="91425" marT="45750" marB="45750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600"/>
                        <a:buFont typeface="Arial"/>
                        <a:buNone/>
                      </a:pPr>
                      <a:r>
                        <a:rPr lang="en-US" sz="2600" b="0" i="0" u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q2</a:t>
                      </a:r>
                      <a:endParaRPr/>
                    </a:p>
                  </a:txBody>
                  <a:tcPr marL="91425" marR="91425" marT="45750" marB="4575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600"/>
                        <a:buFont typeface="Arial"/>
                        <a:buNone/>
                      </a:pPr>
                      <a:r>
                        <a:rPr lang="en-US" sz="2600" b="0" i="0" u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q2</a:t>
                      </a:r>
                      <a:endParaRPr/>
                    </a:p>
                  </a:txBody>
                  <a:tcPr marL="91425" marR="91425" marT="45750" marB="4575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73" name="Google Shape;773;p72"/>
          <p:cNvSpPr txBox="1"/>
          <p:nvPr/>
        </p:nvSpPr>
        <p:spPr>
          <a:xfrm>
            <a:off x="7424737" y="6459537"/>
            <a:ext cx="9842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</a:pPr>
            <a:fld id="{00000000-1234-1234-1234-123412341234}" type="slidenum">
              <a:rPr lang="en-US" sz="10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72</a:t>
            </a:fld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p73"/>
          <p:cNvSpPr txBox="1">
            <a:spLocks noGrp="1"/>
          </p:cNvSpPr>
          <p:nvPr>
            <p:ph type="title"/>
          </p:nvPr>
        </p:nvSpPr>
        <p:spPr>
          <a:xfrm>
            <a:off x="457200" y="2540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53975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10103"/>
              </a:buClr>
              <a:buSzPts val="2000"/>
              <a:buFont typeface="Arial"/>
              <a:buNone/>
            </a:pPr>
            <a:r>
              <a:rPr lang="en-US" sz="2000" b="1" i="0" u="none">
                <a:solidFill>
                  <a:srgbClr val="010103"/>
                </a:solidFill>
                <a:latin typeface="Arial"/>
                <a:ea typeface="Arial"/>
                <a:cs typeface="Arial"/>
                <a:sym typeface="Arial"/>
              </a:rPr>
              <a:t>Input 10010</a:t>
            </a:r>
            <a:endParaRPr/>
          </a:p>
        </p:txBody>
      </p:sp>
      <p:sp>
        <p:nvSpPr>
          <p:cNvPr id="779" name="Google Shape;779;p73"/>
          <p:cNvSpPr txBox="1">
            <a:spLocks noGrp="1"/>
          </p:cNvSpPr>
          <p:nvPr>
            <p:ph type="body" idx="1"/>
          </p:nvPr>
        </p:nvSpPr>
        <p:spPr>
          <a:xfrm>
            <a:off x="822325" y="1846262"/>
            <a:ext cx="7543800" cy="4022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0487" lvl="0" indent="-127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 "/>
            </a:pPr>
            <a:r>
              <a:rPr lang="en-US" sz="2000" b="0" i="0" u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δ( q0,є) =q0.</a:t>
            </a:r>
            <a:endParaRPr/>
          </a:p>
          <a:p>
            <a:pPr marL="90487" lvl="0" indent="-1270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 "/>
            </a:pPr>
            <a:r>
              <a:rPr lang="en-US" sz="2000" b="0" i="0" u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δ( q0,1) =q0.</a:t>
            </a:r>
            <a:endParaRPr/>
          </a:p>
          <a:p>
            <a:pPr marL="90487" lvl="0" indent="-1270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 "/>
            </a:pPr>
            <a:r>
              <a:rPr lang="en-US" sz="2000" b="0" i="0" u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δ( q0,10) =δ( q0,1),0) =δ( q0,0) =q1.</a:t>
            </a:r>
            <a:endParaRPr/>
          </a:p>
          <a:p>
            <a:pPr marL="90487" lvl="0" indent="-1270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 "/>
            </a:pPr>
            <a:r>
              <a:rPr lang="en-US" sz="2000" b="0" i="0" u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δ( q0,100) =δ( q0,10),0) =δ( q1,0) =q1.</a:t>
            </a:r>
            <a:endParaRPr/>
          </a:p>
          <a:p>
            <a:pPr marL="90487" lvl="0" indent="-1270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 "/>
            </a:pPr>
            <a:r>
              <a:rPr lang="en-US" sz="2000" b="0" i="0" u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δ( q0,1001) =δ( q0,100),1) =δ( q1,1) =q2.</a:t>
            </a:r>
            <a:endParaRPr/>
          </a:p>
          <a:p>
            <a:pPr marL="90487" lvl="0" indent="-1270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 "/>
            </a:pPr>
            <a:r>
              <a:rPr lang="en-US" sz="2000" b="0" i="0" u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δ( q0,10010) =δ( q0,1001),0) =δ( q2,0) =q2.</a:t>
            </a:r>
            <a:endParaRPr/>
          </a:p>
          <a:p>
            <a:pPr marL="90487" lvl="0" indent="-1270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 "/>
            </a:pPr>
            <a:r>
              <a:rPr lang="en-US" sz="2000" b="0" i="0" u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It reaches the final state </a:t>
            </a:r>
            <a:endParaRPr/>
          </a:p>
          <a:p>
            <a:pPr marL="90487" lvl="0" indent="-1270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 "/>
            </a:pPr>
            <a:r>
              <a:rPr lang="en-US" sz="2000" b="0" i="0" u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The given string is accepted by DFA.</a:t>
            </a:r>
            <a:endParaRPr/>
          </a:p>
          <a:p>
            <a:pPr marL="90488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None/>
            </a:pPr>
            <a:endParaRPr sz="2000" b="0" i="0" u="none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0" name="Google Shape;780;p73"/>
          <p:cNvSpPr txBox="1"/>
          <p:nvPr/>
        </p:nvSpPr>
        <p:spPr>
          <a:xfrm>
            <a:off x="7424737" y="6459537"/>
            <a:ext cx="9842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</a:pPr>
            <a:fld id="{00000000-1234-1234-1234-123412341234}" type="slidenum">
              <a:rPr lang="en-US" sz="10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73</a:t>
            </a:fld>
            <a:endParaRPr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74"/>
          <p:cNvSpPr txBox="1"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53975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10103"/>
              </a:buClr>
              <a:buSzPts val="2000"/>
              <a:buFont typeface="Arial"/>
              <a:buNone/>
            </a:pPr>
            <a:r>
              <a:rPr lang="en-US" sz="2000" b="1" i="0" u="none">
                <a:solidFill>
                  <a:srgbClr val="010103"/>
                </a:solidFill>
                <a:latin typeface="Arial"/>
                <a:ea typeface="Arial"/>
                <a:cs typeface="Arial"/>
                <a:sym typeface="Arial"/>
              </a:rPr>
              <a:t>Problem16</a:t>
            </a:r>
            <a:r>
              <a:rPr lang="en-US" sz="3400" b="0" i="0" u="none">
                <a:solidFill>
                  <a:srgbClr val="618038"/>
                </a:solidFill>
                <a:latin typeface="Calibri"/>
                <a:ea typeface="Calibri"/>
                <a:cs typeface="Calibri"/>
                <a:sym typeface="Calibri"/>
              </a:rPr>
              <a:t> : </a:t>
            </a:r>
            <a:br>
              <a:rPr lang="en-US" sz="3400" b="0" i="0" u="none">
                <a:solidFill>
                  <a:srgbClr val="618038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000" b="0" i="0" u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Design a DFA to accept the language</a:t>
            </a:r>
            <a:br>
              <a:rPr lang="en-US" sz="2000" b="0" i="0" u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000" b="0" i="0" u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L ={w/w has an even number of 0’s and even number of 1’s}and to check the given input strings are 110101 and 10010 is accepted or not by an DFA.</a:t>
            </a:r>
            <a:endParaRPr/>
          </a:p>
        </p:txBody>
      </p:sp>
      <p:sp>
        <p:nvSpPr>
          <p:cNvPr id="786" name="Google Shape;786;p74"/>
          <p:cNvSpPr txBox="1"/>
          <p:nvPr/>
        </p:nvSpPr>
        <p:spPr>
          <a:xfrm>
            <a:off x="822325" y="1846262"/>
            <a:ext cx="7543800" cy="4022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0487" marR="0" lvl="0" indent="-127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 "/>
            </a:pPr>
            <a:r>
              <a:rPr lang="en-US" sz="2000" b="0" i="0" u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It has the 4 states like q0,q1,q2,q3.</a:t>
            </a:r>
            <a:endParaRPr/>
          </a:p>
          <a:p>
            <a:pPr marL="90487" marR="0" lvl="0" indent="-1270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 "/>
            </a:pPr>
            <a:r>
              <a:rPr lang="en-US" sz="2000" b="0" i="0" u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q0: Number of 1’s and number of 0’s are even.</a:t>
            </a:r>
            <a:endParaRPr/>
          </a:p>
          <a:p>
            <a:pPr marL="90487" marR="0" lvl="0" indent="-1270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 "/>
            </a:pPr>
            <a:r>
              <a:rPr lang="en-US" sz="2000" b="0" i="0" u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q1: Number of 0’s is even and number of 1’s is odd.</a:t>
            </a:r>
            <a:endParaRPr/>
          </a:p>
          <a:p>
            <a:pPr marL="90487" marR="0" lvl="0" indent="-1270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 "/>
            </a:pPr>
            <a:r>
              <a:rPr lang="en-US" sz="2000" b="0" i="0" u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q2:  Number of 0’s is odd and number of 1’s is even.</a:t>
            </a:r>
            <a:endParaRPr/>
          </a:p>
          <a:p>
            <a:pPr marL="90487" marR="0" lvl="0" indent="-1270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 "/>
            </a:pPr>
            <a:r>
              <a:rPr lang="en-US" sz="2000" b="0" i="0" u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q3: Number of 0’s and number of 1’s are odd.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None/>
            </a:pPr>
            <a:endParaRPr sz="2000" b="0" i="0" u="none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7" name="Google Shape;787;p74"/>
          <p:cNvSpPr txBox="1"/>
          <p:nvPr/>
        </p:nvSpPr>
        <p:spPr>
          <a:xfrm>
            <a:off x="7424737" y="6459537"/>
            <a:ext cx="9842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</a:pPr>
            <a:fld id="{00000000-1234-1234-1234-123412341234}" type="slidenum">
              <a:rPr lang="en-US" sz="10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74</a:t>
            </a:fld>
            <a:endParaRPr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p75"/>
          <p:cNvSpPr txBox="1">
            <a:spLocks noGrp="1"/>
          </p:cNvSpPr>
          <p:nvPr>
            <p:ph type="body" idx="1"/>
          </p:nvPr>
        </p:nvSpPr>
        <p:spPr>
          <a:xfrm>
            <a:off x="609600" y="527050"/>
            <a:ext cx="7543800" cy="4022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0487" lvl="0" indent="-127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 "/>
            </a:pPr>
            <a:r>
              <a:rPr lang="en-US" sz="2000" b="0" i="0" u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Let A be a DFA which has A={Q,∑,δ,q0,F) </a:t>
            </a:r>
            <a:endParaRPr/>
          </a:p>
          <a:p>
            <a:pPr marL="90487" lvl="0" indent="-1270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 "/>
            </a:pPr>
            <a:r>
              <a:rPr lang="en-US" sz="2000" b="0" i="0" u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Transition diagram:</a:t>
            </a:r>
            <a:endParaRPr/>
          </a:p>
          <a:p>
            <a:pPr marL="90487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</a:pPr>
            <a:endParaRPr sz="2000" b="0" i="0" u="none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0488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None/>
            </a:pPr>
            <a:endParaRPr sz="2000" b="0" i="0" u="none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93" name="Google Shape;793;p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200" y="2057400"/>
            <a:ext cx="6035675" cy="335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4" name="Google Shape;794;p7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927725" y="2846387"/>
            <a:ext cx="2724150" cy="2133600"/>
          </a:xfrm>
          <a:prstGeom prst="rect">
            <a:avLst/>
          </a:prstGeom>
          <a:noFill/>
          <a:ln>
            <a:noFill/>
          </a:ln>
        </p:spPr>
      </p:pic>
      <p:sp>
        <p:nvSpPr>
          <p:cNvPr id="795" name="Google Shape;795;p75"/>
          <p:cNvSpPr txBox="1"/>
          <p:nvPr/>
        </p:nvSpPr>
        <p:spPr>
          <a:xfrm>
            <a:off x="7424737" y="6459537"/>
            <a:ext cx="9842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</a:pPr>
            <a:fld id="{00000000-1234-1234-1234-123412341234}" type="slidenum">
              <a:rPr lang="en-US" sz="10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75</a:t>
            </a:fld>
            <a:endParaRPr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76"/>
          <p:cNvSpPr txBox="1">
            <a:spLocks noGrp="1"/>
          </p:cNvSpPr>
          <p:nvPr>
            <p:ph type="title"/>
          </p:nvPr>
        </p:nvSpPr>
        <p:spPr>
          <a:xfrm>
            <a:off x="457200" y="254000"/>
            <a:ext cx="8229600" cy="8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53975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10103"/>
              </a:buClr>
              <a:buSzPts val="2000"/>
              <a:buFont typeface="Arial"/>
              <a:buNone/>
            </a:pPr>
            <a:r>
              <a:rPr lang="en-US" sz="2000" b="1" i="0" u="none">
                <a:solidFill>
                  <a:srgbClr val="010103"/>
                </a:solidFill>
                <a:latin typeface="Arial"/>
                <a:ea typeface="Arial"/>
                <a:cs typeface="Arial"/>
                <a:sym typeface="Arial"/>
              </a:rPr>
              <a:t>Input: 110101</a:t>
            </a:r>
            <a:endParaRPr/>
          </a:p>
        </p:txBody>
      </p:sp>
      <p:sp>
        <p:nvSpPr>
          <p:cNvPr id="801" name="Google Shape;801;p76"/>
          <p:cNvSpPr txBox="1">
            <a:spLocks noGrp="1"/>
          </p:cNvSpPr>
          <p:nvPr>
            <p:ph type="body" idx="1"/>
          </p:nvPr>
        </p:nvSpPr>
        <p:spPr>
          <a:xfrm>
            <a:off x="822325" y="1846262"/>
            <a:ext cx="7543800" cy="4022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0487" lvl="0" indent="-165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Calibri"/>
              <a:buChar char=" "/>
            </a:pPr>
            <a:r>
              <a:rPr lang="en-US" sz="2600" b="0" i="0" u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δ( q0,є) =q0.</a:t>
            </a:r>
            <a:endParaRPr/>
          </a:p>
          <a:p>
            <a:pPr marL="90487" lvl="0" indent="-1651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Calibri"/>
              <a:buChar char=" "/>
            </a:pPr>
            <a:r>
              <a:rPr lang="en-US" sz="2600" b="0" i="0" u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δ( q0,1) =q1.</a:t>
            </a:r>
            <a:endParaRPr/>
          </a:p>
          <a:p>
            <a:pPr marL="90487" lvl="0" indent="-1651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Calibri"/>
              <a:buChar char=" "/>
            </a:pPr>
            <a:r>
              <a:rPr lang="en-US" sz="2600" b="0" i="0" u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δ( q0,11) =δ( q0,1),1) =δ( q1,1) =q0.</a:t>
            </a:r>
            <a:endParaRPr/>
          </a:p>
          <a:p>
            <a:pPr marL="90487" lvl="0" indent="-1651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Calibri"/>
              <a:buChar char=" "/>
            </a:pPr>
            <a:r>
              <a:rPr lang="en-US" sz="2600" b="0" i="0" u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δ( q0,110) =δ( q0,11),0) =δ( q0,0) =q2.</a:t>
            </a:r>
            <a:endParaRPr/>
          </a:p>
          <a:p>
            <a:pPr marL="90487" lvl="0" indent="-1651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Calibri"/>
              <a:buChar char=" "/>
            </a:pPr>
            <a:r>
              <a:rPr lang="en-US" sz="2600" b="0" i="0" u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δ( q0,1101) =δ( q0,110),1) =δ( q2,1) =q3.</a:t>
            </a:r>
            <a:endParaRPr/>
          </a:p>
          <a:p>
            <a:pPr marL="90487" lvl="0" indent="-1651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Calibri"/>
              <a:buChar char=" "/>
            </a:pPr>
            <a:r>
              <a:rPr lang="en-US" sz="2600" b="0" i="0" u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δ( q0,11010) =δ( q0,1101),0) =δ( q3,0) =q1.</a:t>
            </a:r>
            <a:endParaRPr/>
          </a:p>
          <a:p>
            <a:pPr marL="90487" lvl="0" indent="-1651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Calibri"/>
              <a:buChar char=" "/>
            </a:pPr>
            <a:r>
              <a:rPr lang="en-US" sz="2600" b="0" i="0" u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δ( q0,110101) =δ( q0,11010),0) =δ( q1,1) =q0.</a:t>
            </a:r>
            <a:endParaRPr/>
          </a:p>
          <a:p>
            <a:pPr marL="90487" lvl="0" indent="-1651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Calibri"/>
              <a:buChar char=" "/>
            </a:pPr>
            <a:r>
              <a:rPr lang="en-US" sz="2600" b="0" i="0" u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It reaches the final state. The given string is accepted by DFA.</a:t>
            </a:r>
            <a:endParaRPr/>
          </a:p>
        </p:txBody>
      </p:sp>
      <p:sp>
        <p:nvSpPr>
          <p:cNvPr id="802" name="Google Shape;802;p76"/>
          <p:cNvSpPr txBox="1"/>
          <p:nvPr/>
        </p:nvSpPr>
        <p:spPr>
          <a:xfrm>
            <a:off x="7424737" y="6459537"/>
            <a:ext cx="9842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</a:pPr>
            <a:fld id="{00000000-1234-1234-1234-123412341234}" type="slidenum">
              <a:rPr lang="en-US" sz="10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76</a:t>
            </a:fld>
            <a:endParaRPr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p77"/>
          <p:cNvSpPr txBox="1">
            <a:spLocks noGrp="1"/>
          </p:cNvSpPr>
          <p:nvPr>
            <p:ph type="title"/>
          </p:nvPr>
        </p:nvSpPr>
        <p:spPr>
          <a:xfrm>
            <a:off x="457200" y="2540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53975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10103"/>
              </a:buClr>
              <a:buSzPts val="2000"/>
              <a:buFont typeface="Arial"/>
              <a:buNone/>
            </a:pPr>
            <a:r>
              <a:rPr lang="en-US" sz="2000" b="1" i="0" u="none">
                <a:solidFill>
                  <a:srgbClr val="010103"/>
                </a:solidFill>
                <a:latin typeface="Arial"/>
                <a:ea typeface="Arial"/>
                <a:cs typeface="Arial"/>
                <a:sym typeface="Arial"/>
              </a:rPr>
              <a:t>Input: 10010</a:t>
            </a:r>
            <a:endParaRPr/>
          </a:p>
        </p:txBody>
      </p:sp>
      <p:sp>
        <p:nvSpPr>
          <p:cNvPr id="808" name="Google Shape;808;p77"/>
          <p:cNvSpPr txBox="1">
            <a:spLocks noGrp="1"/>
          </p:cNvSpPr>
          <p:nvPr>
            <p:ph type="body" idx="1"/>
          </p:nvPr>
        </p:nvSpPr>
        <p:spPr>
          <a:xfrm>
            <a:off x="822325" y="1846262"/>
            <a:ext cx="7543800" cy="4022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0487" lvl="0" indent="-127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 "/>
            </a:pPr>
            <a:r>
              <a:rPr lang="en-US" sz="2000" b="0" i="0" u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δ( q0,є) =q0.</a:t>
            </a:r>
            <a:endParaRPr/>
          </a:p>
          <a:p>
            <a:pPr marL="90487" lvl="0" indent="-1270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 "/>
            </a:pPr>
            <a:r>
              <a:rPr lang="en-US" sz="2000" b="0" i="0" u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δ( q0,1) =q1.</a:t>
            </a:r>
            <a:endParaRPr/>
          </a:p>
          <a:p>
            <a:pPr marL="90487" lvl="0" indent="-1270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 "/>
            </a:pPr>
            <a:r>
              <a:rPr lang="en-US" sz="2000" b="0" i="0" u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δ( q0,10) =δ( q0,1),0) =δ( q1,0) =q3.</a:t>
            </a:r>
            <a:endParaRPr/>
          </a:p>
          <a:p>
            <a:pPr marL="90487" lvl="0" indent="-1270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 "/>
            </a:pPr>
            <a:r>
              <a:rPr lang="en-US" sz="2000" b="0" i="0" u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δ( q0,100) =δ( q0,10),0) =δ( q3,0) =q1.</a:t>
            </a:r>
            <a:endParaRPr/>
          </a:p>
          <a:p>
            <a:pPr marL="90487" lvl="0" indent="-1270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 "/>
            </a:pPr>
            <a:r>
              <a:rPr lang="en-US" sz="2000" b="0" i="0" u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δ( q0,1001) =δ( q0,100),1) =δ( q1,1) =q0.</a:t>
            </a:r>
            <a:endParaRPr/>
          </a:p>
          <a:p>
            <a:pPr marL="90487" lvl="0" indent="-1270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 "/>
            </a:pPr>
            <a:r>
              <a:rPr lang="en-US" sz="2000" b="0" i="0" u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δ( q0,10010) =δ( q0,1001),0) =δ( q0,0) =q2.</a:t>
            </a:r>
            <a:endParaRPr/>
          </a:p>
          <a:p>
            <a:pPr marL="90487" lvl="0" indent="-1270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 "/>
            </a:pPr>
            <a:r>
              <a:rPr lang="en-US" sz="2000" b="0" i="0" u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The state q2 is not a accepting state.</a:t>
            </a:r>
            <a:endParaRPr/>
          </a:p>
          <a:p>
            <a:pPr marL="90487" lvl="0" indent="-1270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 "/>
            </a:pPr>
            <a:r>
              <a:rPr lang="en-US" sz="2000" b="0" i="0" u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The given string is not accepted by DFA.</a:t>
            </a:r>
            <a:endParaRPr/>
          </a:p>
        </p:txBody>
      </p:sp>
      <p:sp>
        <p:nvSpPr>
          <p:cNvPr id="809" name="Google Shape;809;p77"/>
          <p:cNvSpPr txBox="1"/>
          <p:nvPr/>
        </p:nvSpPr>
        <p:spPr>
          <a:xfrm>
            <a:off x="7424737" y="6459537"/>
            <a:ext cx="9842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</a:pPr>
            <a:fld id="{00000000-1234-1234-1234-123412341234}" type="slidenum">
              <a:rPr lang="en-US" sz="10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77</a:t>
            </a:fld>
            <a:endParaRPr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p78"/>
          <p:cNvSpPr txBox="1"/>
          <p:nvPr/>
        </p:nvSpPr>
        <p:spPr>
          <a:xfrm>
            <a:off x="7424737" y="6459537"/>
            <a:ext cx="9842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</a:pPr>
            <a:fld id="{00000000-1234-1234-1234-123412341234}" type="slidenum">
              <a:rPr lang="en-US" sz="10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78</a:t>
            </a:fld>
            <a:endParaRPr/>
          </a:p>
        </p:txBody>
      </p:sp>
      <p:sp>
        <p:nvSpPr>
          <p:cNvPr id="815" name="Google Shape;815;p78"/>
          <p:cNvSpPr txBox="1">
            <a:spLocks noGrp="1"/>
          </p:cNvSpPr>
          <p:nvPr>
            <p:ph type="title"/>
          </p:nvPr>
        </p:nvSpPr>
        <p:spPr>
          <a:xfrm>
            <a:off x="822325" y="287337"/>
            <a:ext cx="7543800" cy="1449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10103"/>
              </a:buClr>
              <a:buSzPts val="2000"/>
              <a:buFont typeface="Arial"/>
              <a:buNone/>
            </a:pPr>
            <a:r>
              <a:rPr lang="en-US" sz="2000" b="1" i="0" u="none">
                <a:solidFill>
                  <a:srgbClr val="010103"/>
                </a:solidFill>
                <a:latin typeface="Arial"/>
                <a:ea typeface="Arial"/>
                <a:cs typeface="Arial"/>
                <a:sym typeface="Arial"/>
              </a:rPr>
              <a:t>Nondeterministic Finite Automaton (NFA) </a:t>
            </a:r>
            <a:endParaRPr/>
          </a:p>
        </p:txBody>
      </p:sp>
      <p:sp>
        <p:nvSpPr>
          <p:cNvPr id="816" name="Google Shape;816;p78"/>
          <p:cNvSpPr txBox="1">
            <a:spLocks noGrp="1"/>
          </p:cNvSpPr>
          <p:nvPr>
            <p:ph type="body" idx="1"/>
          </p:nvPr>
        </p:nvSpPr>
        <p:spPr>
          <a:xfrm>
            <a:off x="822325" y="1846262"/>
            <a:ext cx="7543800" cy="4022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0487" lvl="0" indent="-127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 "/>
            </a:pPr>
            <a:r>
              <a:rPr lang="en-US" sz="2000" b="0" i="0" u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Generalization of DFA. Allows:</a:t>
            </a:r>
            <a:endParaRPr/>
          </a:p>
          <a:p>
            <a:pPr marL="382587" lvl="1" indent="-18256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</a:pPr>
            <a:r>
              <a:rPr lang="en-US" sz="1800" b="0" i="0" u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0 or more next states for the same (q, σ).</a:t>
            </a:r>
            <a:endParaRPr/>
          </a:p>
          <a:p>
            <a:pPr marL="566737" lvl="2" indent="-182562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</a:pPr>
            <a:r>
              <a:rPr lang="en-US" sz="1400" b="0" i="0" u="none">
                <a:solidFill>
                  <a:srgbClr val="FF9933"/>
                </a:solidFill>
                <a:latin typeface="Calibri"/>
                <a:ea typeface="Calibri"/>
                <a:cs typeface="Calibri"/>
                <a:sym typeface="Calibri"/>
              </a:rPr>
              <a:t>Guessing</a:t>
            </a:r>
            <a:endParaRPr sz="1400" b="0" i="0" u="none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82587" lvl="1" indent="-182561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</a:pPr>
            <a:r>
              <a:rPr lang="en-US" sz="1800" b="0" i="0" u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Transitions labeled by the empty string. </a:t>
            </a:r>
            <a:endParaRPr/>
          </a:p>
          <a:p>
            <a:pPr marL="566737" lvl="2" indent="-182562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</a:pPr>
            <a:r>
              <a:rPr lang="en-US" sz="1400" b="0" i="0" u="none">
                <a:solidFill>
                  <a:srgbClr val="FF9933"/>
                </a:solidFill>
                <a:latin typeface="Calibri"/>
                <a:ea typeface="Calibri"/>
                <a:cs typeface="Calibri"/>
                <a:sym typeface="Calibri"/>
              </a:rPr>
              <a:t>Changing state without reading input</a:t>
            </a:r>
            <a:r>
              <a:rPr lang="en-US" sz="1400" b="0" i="0" u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  <a:p>
            <a:pPr marL="90487" lvl="0" indent="-1270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 "/>
            </a:pPr>
            <a:r>
              <a:rPr lang="en-US" sz="2000" b="0" i="0" u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Motivation: Flexibility. </a:t>
            </a:r>
            <a:endParaRPr/>
          </a:p>
          <a:p>
            <a:pPr marL="382587" lvl="1" indent="-18256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</a:pPr>
            <a:r>
              <a:rPr lang="en-US" sz="1800" b="0" i="0" u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Easier to prove many closure properties. </a:t>
            </a:r>
            <a:endParaRPr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p79"/>
          <p:cNvSpPr txBox="1"/>
          <p:nvPr/>
        </p:nvSpPr>
        <p:spPr>
          <a:xfrm>
            <a:off x="7424737" y="6459537"/>
            <a:ext cx="9842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</a:pPr>
            <a:fld id="{00000000-1234-1234-1234-123412341234}" type="slidenum">
              <a:rPr lang="en-US" sz="10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79</a:t>
            </a:fld>
            <a:endParaRPr/>
          </a:p>
        </p:txBody>
      </p:sp>
      <p:sp>
        <p:nvSpPr>
          <p:cNvPr id="822" name="Google Shape;822;p79"/>
          <p:cNvSpPr txBox="1">
            <a:spLocks noGrp="1"/>
          </p:cNvSpPr>
          <p:nvPr>
            <p:ph type="title"/>
          </p:nvPr>
        </p:nvSpPr>
        <p:spPr>
          <a:xfrm>
            <a:off x="822325" y="287337"/>
            <a:ext cx="7543800" cy="1449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10103"/>
              </a:buClr>
              <a:buSzPts val="2000"/>
              <a:buFont typeface="Arial"/>
              <a:buNone/>
            </a:pPr>
            <a:r>
              <a:rPr lang="en-US" sz="2000" b="1" i="0" u="none">
                <a:solidFill>
                  <a:srgbClr val="010103"/>
                </a:solidFill>
                <a:latin typeface="Arial"/>
                <a:ea typeface="Arial"/>
                <a:cs typeface="Arial"/>
                <a:sym typeface="Arial"/>
              </a:rPr>
              <a:t>How does an NFA work?</a:t>
            </a:r>
            <a:endParaRPr/>
          </a:p>
        </p:txBody>
      </p:sp>
      <p:sp>
        <p:nvSpPr>
          <p:cNvPr id="823" name="Google Shape;823;p79"/>
          <p:cNvSpPr txBox="1">
            <a:spLocks noGrp="1"/>
          </p:cNvSpPr>
          <p:nvPr>
            <p:ph type="body" idx="1"/>
          </p:nvPr>
        </p:nvSpPr>
        <p:spPr>
          <a:xfrm>
            <a:off x="822325" y="1846262"/>
            <a:ext cx="7543800" cy="4022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0487" lvl="0" indent="-127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 "/>
            </a:pPr>
            <a:r>
              <a:rPr lang="en-US" sz="2000" b="0" i="0" u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w is </a:t>
            </a:r>
            <a:r>
              <a:rPr lang="en-US" sz="2000" b="0" i="0" u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accepted</a:t>
            </a:r>
            <a:r>
              <a:rPr lang="en-US" sz="2000" b="0" i="0" u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 by an NFA provided there is a sequence of guesses that leads to a final state.</a:t>
            </a:r>
            <a:endParaRPr/>
          </a:p>
          <a:p>
            <a:pPr marL="90487" lvl="0" indent="-1270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 "/>
            </a:pPr>
            <a:r>
              <a:rPr lang="en-US" sz="2000" b="0" i="0" u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Language </a:t>
            </a:r>
            <a:r>
              <a:rPr lang="en-US" sz="2000" b="0" i="0" u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accepted</a:t>
            </a:r>
            <a:r>
              <a:rPr lang="en-US" sz="2000" b="0" i="0" u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 by NFA is the set of all strings accepted by it. 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8"/>
          <p:cNvSpPr txBox="1">
            <a:spLocks noGrp="1"/>
          </p:cNvSpPr>
          <p:nvPr>
            <p:ph type="body" idx="1"/>
          </p:nvPr>
        </p:nvSpPr>
        <p:spPr>
          <a:xfrm>
            <a:off x="822325" y="1846262"/>
            <a:ext cx="7586662" cy="3944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0487" marR="0" lvl="0" indent="-9048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</a:pPr>
            <a:r>
              <a:rPr lang="en-US" sz="2000" b="0" i="0" u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3. </a:t>
            </a:r>
            <a:r>
              <a:rPr lang="en-US" sz="2000" b="1" i="0" u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Empty string</a:t>
            </a:r>
            <a:r>
              <a:rPr lang="en-US" sz="2000" b="0" i="0" u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: e or ε denotes the empty sequence of symbols.</a:t>
            </a:r>
            <a:endParaRPr/>
          </a:p>
          <a:p>
            <a:pPr marL="90487" marR="0" lvl="0" indent="-90487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</a:pPr>
            <a:r>
              <a:rPr lang="en-US" sz="2000" b="0" i="0" u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4. </a:t>
            </a:r>
            <a:r>
              <a:rPr lang="en-US" sz="2000" b="1" i="0" u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Language over alphabet </a:t>
            </a:r>
            <a:r>
              <a:rPr lang="en-US" sz="2000" b="0" i="0" u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Σ - a set of strings over Σ. </a:t>
            </a:r>
            <a:endParaRPr/>
          </a:p>
          <a:p>
            <a:pPr marL="382587" marR="0" lvl="1" indent="-18256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</a:pPr>
            <a:r>
              <a:rPr lang="en-US" sz="1800" b="0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Notation: L. </a:t>
            </a:r>
            <a:endParaRPr/>
          </a:p>
          <a:p>
            <a:pPr marL="382587" marR="0" lvl="1" indent="-182561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</a:pPr>
            <a:r>
              <a:rPr lang="en-US" sz="1800" b="0" i="0" u="none" strike="noStrike" cap="none">
                <a:solidFill>
                  <a:srgbClr val="006600"/>
                </a:solidFill>
                <a:latin typeface="Calibri"/>
                <a:ea typeface="Calibri"/>
                <a:cs typeface="Calibri"/>
                <a:sym typeface="Calibri"/>
              </a:rPr>
              <a:t>Examples: </a:t>
            </a:r>
            <a:endParaRPr/>
          </a:p>
          <a:p>
            <a:pPr marL="566737" marR="0" lvl="2" indent="-182562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</a:pPr>
            <a:r>
              <a:rPr lang="en-US" sz="1400" b="0" i="0" u="none" strike="noStrike" cap="none">
                <a:solidFill>
                  <a:srgbClr val="006600"/>
                </a:solidFill>
                <a:latin typeface="Calibri"/>
                <a:ea typeface="Calibri"/>
                <a:cs typeface="Calibri"/>
                <a:sym typeface="Calibri"/>
              </a:rPr>
              <a:t>{0, 00, 000, ...} is an "infinite" language over the binary alphabet. </a:t>
            </a:r>
            <a:endParaRPr/>
          </a:p>
          <a:p>
            <a:pPr marL="566737" marR="0" lvl="2" indent="-182562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</a:pPr>
            <a:r>
              <a:rPr lang="en-US" sz="1400" b="0" i="0" u="none" strike="noStrike" cap="none">
                <a:solidFill>
                  <a:srgbClr val="006600"/>
                </a:solidFill>
                <a:latin typeface="Calibri"/>
                <a:ea typeface="Calibri"/>
                <a:cs typeface="Calibri"/>
                <a:sym typeface="Calibri"/>
              </a:rPr>
              <a:t>{a, b, c} is a "finite" language over the English alphabet. </a:t>
            </a:r>
            <a:endParaRPr/>
          </a:p>
          <a:p>
            <a:pPr marL="90487" marR="0" lvl="0" indent="-90487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</a:pPr>
            <a:r>
              <a:rPr lang="en-US" sz="2000" b="0" i="0" u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5. </a:t>
            </a:r>
            <a:r>
              <a:rPr lang="en-US" sz="2000" b="1" i="0" u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Empty language</a:t>
            </a:r>
            <a:r>
              <a:rPr lang="en-US" sz="2000" b="0" i="0" u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 - empty set of strings. </a:t>
            </a:r>
            <a:r>
              <a:rPr lang="en-US" sz="2000" b="0" i="0" u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Notation: Φ.</a:t>
            </a:r>
            <a:endParaRPr/>
          </a:p>
          <a:p>
            <a:pPr marL="90487" marR="0" lvl="0" indent="-90487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</a:pPr>
            <a:r>
              <a:rPr lang="en-US" sz="2000" b="0" i="0" u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6. </a:t>
            </a:r>
            <a:r>
              <a:rPr lang="en-US" sz="2000" b="1" i="0" u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Binary operation on strings</a:t>
            </a:r>
            <a:r>
              <a:rPr lang="en-US" sz="2000" b="0" i="0" u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-US" sz="2000" b="0" i="0" u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Concatenation</a:t>
            </a:r>
            <a:r>
              <a:rPr lang="en-US" sz="2000" b="0" i="0" u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 of two strings u.v - concatenate the symbols of u and v. </a:t>
            </a:r>
            <a:endParaRPr/>
          </a:p>
          <a:p>
            <a:pPr marL="382587" marR="0" lvl="1" indent="-18256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</a:pPr>
            <a:r>
              <a:rPr lang="en-US" sz="1800" b="0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Notation: uv</a:t>
            </a:r>
            <a:endParaRPr/>
          </a:p>
          <a:p>
            <a:pPr marL="382587" marR="0" lvl="1" indent="-182561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</a:pPr>
            <a:r>
              <a:rPr lang="en-US" sz="1800" b="0" i="0" u="none" strike="noStrike" cap="none">
                <a:solidFill>
                  <a:srgbClr val="006600"/>
                </a:solidFill>
                <a:latin typeface="Calibri"/>
                <a:ea typeface="Calibri"/>
                <a:cs typeface="Calibri"/>
                <a:sym typeface="Calibri"/>
              </a:rPr>
              <a:t>Examples: </a:t>
            </a:r>
            <a:endParaRPr/>
          </a:p>
          <a:p>
            <a:pPr marL="566737" marR="0" lvl="2" indent="-182562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Calibri"/>
              <a:buChar char="◦"/>
            </a:pPr>
            <a:r>
              <a:rPr lang="en-US" sz="2100" b="0" i="0" u="none" strike="noStrike" cap="none">
                <a:solidFill>
                  <a:srgbClr val="006600"/>
                </a:solidFill>
                <a:latin typeface="Calibri"/>
                <a:ea typeface="Calibri"/>
                <a:cs typeface="Calibri"/>
                <a:sym typeface="Calibri"/>
              </a:rPr>
              <a:t>00.11 = 0011.</a:t>
            </a:r>
            <a:endParaRPr/>
          </a:p>
          <a:p>
            <a:pPr marL="566737" marR="0" lvl="2" indent="-182562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</a:pPr>
            <a:r>
              <a:rPr lang="en-US" sz="1400" b="0" i="0" u="none" strike="noStrike" cap="none">
                <a:solidFill>
                  <a:srgbClr val="006600"/>
                </a:solidFill>
                <a:latin typeface="Calibri"/>
                <a:ea typeface="Calibri"/>
                <a:cs typeface="Calibri"/>
                <a:sym typeface="Calibri"/>
              </a:rPr>
              <a:t>ε</a:t>
            </a:r>
            <a:r>
              <a:rPr lang="en-US" sz="2100" b="0" i="0" u="none" strike="noStrike" cap="none">
                <a:solidFill>
                  <a:srgbClr val="006600"/>
                </a:solidFill>
                <a:latin typeface="Calibri"/>
                <a:ea typeface="Calibri"/>
                <a:cs typeface="Calibri"/>
                <a:sym typeface="Calibri"/>
              </a:rPr>
              <a:t>.u = u.</a:t>
            </a:r>
            <a:r>
              <a:rPr lang="en-US" sz="1400" b="0" i="0" u="none" strike="noStrike" cap="none">
                <a:solidFill>
                  <a:srgbClr val="006600"/>
                </a:solidFill>
                <a:latin typeface="Calibri"/>
                <a:ea typeface="Calibri"/>
                <a:cs typeface="Calibri"/>
                <a:sym typeface="Calibri"/>
              </a:rPr>
              <a:t>ε</a:t>
            </a:r>
            <a:r>
              <a:rPr lang="en-US" sz="2100" b="0" i="0" u="none" strike="noStrike" cap="none">
                <a:solidFill>
                  <a:srgbClr val="006600"/>
                </a:solidFill>
                <a:latin typeface="Calibri"/>
                <a:ea typeface="Calibri"/>
                <a:cs typeface="Calibri"/>
                <a:sym typeface="Calibri"/>
              </a:rPr>
              <a:t> = u for every u. (</a:t>
            </a:r>
            <a:r>
              <a:rPr lang="en-US" sz="2100" b="0" i="0" u="none" strike="noStrike" cap="none">
                <a:solidFill>
                  <a:schemeClr val="folHlink"/>
                </a:solidFill>
                <a:latin typeface="Calibri"/>
                <a:ea typeface="Calibri"/>
                <a:cs typeface="Calibri"/>
                <a:sym typeface="Calibri"/>
              </a:rPr>
              <a:t>identity for concatenation</a:t>
            </a:r>
            <a:r>
              <a:rPr lang="en-US" sz="2100" b="0" i="0" u="none" strike="noStrike" cap="none">
                <a:solidFill>
                  <a:srgbClr val="006600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/>
          </a:p>
          <a:p>
            <a:pPr marL="90488" marR="0" lvl="0" indent="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Calibri"/>
              <a:buNone/>
            </a:pPr>
            <a:endParaRPr sz="2100" b="0" i="0" u="none" strike="noStrike" cap="none">
              <a:solidFill>
                <a:srgbClr val="0066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" name="Google Shape;274;p8"/>
          <p:cNvSpPr txBox="1"/>
          <p:nvPr/>
        </p:nvSpPr>
        <p:spPr>
          <a:xfrm>
            <a:off x="7424737" y="6459537"/>
            <a:ext cx="9842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</a:pPr>
            <a:fld id="{00000000-1234-1234-1234-123412341234}" type="slidenum">
              <a:rPr lang="en-US" sz="10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8</a:t>
            </a:fld>
            <a:endParaRPr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80"/>
          <p:cNvSpPr txBox="1"/>
          <p:nvPr/>
        </p:nvSpPr>
        <p:spPr>
          <a:xfrm>
            <a:off x="1985962" y="954087"/>
            <a:ext cx="4403725" cy="400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0103"/>
              </a:buClr>
              <a:buSzPts val="2000"/>
              <a:buFont typeface="Arial"/>
              <a:buNone/>
            </a:pPr>
            <a:r>
              <a:rPr lang="en-US" sz="2000" b="1" i="0" u="none">
                <a:solidFill>
                  <a:srgbClr val="010103"/>
                </a:solidFill>
                <a:latin typeface="Arial"/>
                <a:ea typeface="Arial"/>
                <a:cs typeface="Arial"/>
                <a:sym typeface="Arial"/>
              </a:rPr>
              <a:t>Nondeterministic Finite Automata:</a:t>
            </a:r>
            <a:endParaRPr/>
          </a:p>
        </p:txBody>
      </p:sp>
      <p:sp>
        <p:nvSpPr>
          <p:cNvPr id="829" name="Google Shape;829;p80"/>
          <p:cNvSpPr txBox="1"/>
          <p:nvPr/>
        </p:nvSpPr>
        <p:spPr>
          <a:xfrm>
            <a:off x="106362" y="1462087"/>
            <a:ext cx="9037637" cy="923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57175" marR="0" lvl="0" indent="-2571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ourier New"/>
              <a:buChar char="o"/>
            </a:pPr>
            <a:r>
              <a:rPr lang="en-US" sz="18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Generalize FAs by adding </a:t>
            </a:r>
            <a:r>
              <a:rPr lang="en-US" sz="1800" b="0" i="0" u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nondeterminism</a:t>
            </a:r>
            <a:r>
              <a:rPr lang="en-US" sz="18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,allowing several alternative computations on the same input string.</a:t>
            </a:r>
            <a:endParaRPr/>
          </a:p>
          <a:p>
            <a:pPr marL="257175" marR="0" lvl="0" indent="-2571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ourier New"/>
              <a:buChar char="o"/>
            </a:pPr>
            <a:r>
              <a:rPr lang="en-US" sz="18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Ordinary deterministic FAs follow one path on each input.</a:t>
            </a:r>
            <a:endParaRPr/>
          </a:p>
        </p:txBody>
      </p:sp>
      <p:pic>
        <p:nvPicPr>
          <p:cNvPr id="830" name="Google Shape;830;p8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362" y="2432050"/>
            <a:ext cx="7508875" cy="3390900"/>
          </a:xfrm>
          <a:prstGeom prst="rect">
            <a:avLst/>
          </a:prstGeom>
          <a:noFill/>
          <a:ln>
            <a:noFill/>
          </a:ln>
        </p:spPr>
      </p:pic>
      <p:sp>
        <p:nvSpPr>
          <p:cNvPr id="831" name="Google Shape;831;p80"/>
          <p:cNvSpPr txBox="1"/>
          <p:nvPr/>
        </p:nvSpPr>
        <p:spPr>
          <a:xfrm>
            <a:off x="7424737" y="6459537"/>
            <a:ext cx="9842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</a:pPr>
            <a:fld id="{00000000-1234-1234-1234-123412341234}" type="slidenum">
              <a:rPr lang="en-US" sz="10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80</a:t>
            </a:fld>
            <a:endParaRPr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81"/>
          <p:cNvSpPr txBox="1"/>
          <p:nvPr/>
        </p:nvSpPr>
        <p:spPr>
          <a:xfrm>
            <a:off x="2111375" y="904875"/>
            <a:ext cx="4403725" cy="400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0103"/>
              </a:buClr>
              <a:buSzPts val="2000"/>
              <a:buFont typeface="Arial"/>
              <a:buNone/>
            </a:pPr>
            <a:r>
              <a:rPr lang="en-US" sz="2000" b="1" i="0" u="none">
                <a:solidFill>
                  <a:srgbClr val="010103"/>
                </a:solidFill>
                <a:latin typeface="Arial"/>
                <a:ea typeface="Arial"/>
                <a:cs typeface="Arial"/>
                <a:sym typeface="Arial"/>
              </a:rPr>
              <a:t>Nondeterministic Finite Automata:</a:t>
            </a:r>
            <a:endParaRPr/>
          </a:p>
        </p:txBody>
      </p:sp>
      <p:pic>
        <p:nvPicPr>
          <p:cNvPr id="837" name="Google Shape;837;p8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1500" y="1344612"/>
            <a:ext cx="7454900" cy="4672012"/>
          </a:xfrm>
          <a:prstGeom prst="rect">
            <a:avLst/>
          </a:prstGeom>
          <a:noFill/>
          <a:ln>
            <a:noFill/>
          </a:ln>
        </p:spPr>
      </p:pic>
      <p:sp>
        <p:nvSpPr>
          <p:cNvPr id="838" name="Google Shape;838;p81"/>
          <p:cNvSpPr txBox="1"/>
          <p:nvPr/>
        </p:nvSpPr>
        <p:spPr>
          <a:xfrm>
            <a:off x="7424737" y="6459537"/>
            <a:ext cx="9842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</a:pPr>
            <a:fld id="{00000000-1234-1234-1234-123412341234}" type="slidenum">
              <a:rPr lang="en-US" sz="10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81</a:t>
            </a:fld>
            <a:endParaRPr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p82"/>
          <p:cNvSpPr txBox="1"/>
          <p:nvPr/>
        </p:nvSpPr>
        <p:spPr>
          <a:xfrm>
            <a:off x="2111375" y="904875"/>
            <a:ext cx="4468812" cy="461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Times New Roman"/>
              <a:buNone/>
            </a:pPr>
            <a:r>
              <a:rPr lang="en-US" sz="2400" b="0" i="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Nondeterministic Finite Automata:</a:t>
            </a:r>
            <a:endParaRPr/>
          </a:p>
        </p:txBody>
      </p:sp>
      <p:sp>
        <p:nvSpPr>
          <p:cNvPr id="844" name="Google Shape;844;p82"/>
          <p:cNvSpPr txBox="1"/>
          <p:nvPr/>
        </p:nvSpPr>
        <p:spPr>
          <a:xfrm>
            <a:off x="0" y="1387475"/>
            <a:ext cx="2473325" cy="460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endParaRPr sz="600" b="0" i="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NFA Example </a:t>
            </a:r>
            <a:endParaRPr/>
          </a:p>
        </p:txBody>
      </p:sp>
      <p:pic>
        <p:nvPicPr>
          <p:cNvPr id="845" name="Google Shape;845;p8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35200" y="1571625"/>
            <a:ext cx="5683250" cy="153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6" name="Google Shape;846;p8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5175" y="3108325"/>
            <a:ext cx="2287587" cy="2506662"/>
          </a:xfrm>
          <a:prstGeom prst="rect">
            <a:avLst/>
          </a:prstGeom>
          <a:noFill/>
          <a:ln>
            <a:noFill/>
          </a:ln>
        </p:spPr>
      </p:pic>
      <p:pic>
        <p:nvPicPr>
          <p:cNvPr id="847" name="Google Shape;847;p8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429125" y="3176587"/>
            <a:ext cx="3675062" cy="2303462"/>
          </a:xfrm>
          <a:prstGeom prst="rect">
            <a:avLst/>
          </a:prstGeom>
          <a:noFill/>
          <a:ln>
            <a:noFill/>
          </a:ln>
        </p:spPr>
      </p:pic>
      <p:sp>
        <p:nvSpPr>
          <p:cNvPr id="848" name="Google Shape;848;p82"/>
          <p:cNvSpPr txBox="1"/>
          <p:nvPr/>
        </p:nvSpPr>
        <p:spPr>
          <a:xfrm>
            <a:off x="7424737" y="6459537"/>
            <a:ext cx="9842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</a:pPr>
            <a:fld id="{00000000-1234-1234-1234-123412341234}" type="slidenum">
              <a:rPr lang="en-US" sz="10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82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p83"/>
          <p:cNvSpPr txBox="1"/>
          <p:nvPr/>
        </p:nvSpPr>
        <p:spPr>
          <a:xfrm>
            <a:off x="2111375" y="904875"/>
            <a:ext cx="4468812" cy="461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Times New Roman"/>
              <a:buNone/>
            </a:pPr>
            <a:r>
              <a:rPr lang="en-US" sz="2400" b="0" i="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Nondeterministic Finite Automata:</a:t>
            </a:r>
            <a:endParaRPr/>
          </a:p>
        </p:txBody>
      </p:sp>
      <p:sp>
        <p:nvSpPr>
          <p:cNvPr id="854" name="Google Shape;854;p83"/>
          <p:cNvSpPr txBox="1"/>
          <p:nvPr/>
        </p:nvSpPr>
        <p:spPr>
          <a:xfrm>
            <a:off x="0" y="1387475"/>
            <a:ext cx="2473325" cy="460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endParaRPr sz="600" b="0" i="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NFA Example </a:t>
            </a:r>
            <a:endParaRPr/>
          </a:p>
        </p:txBody>
      </p:sp>
      <p:pic>
        <p:nvPicPr>
          <p:cNvPr id="855" name="Google Shape;855;p8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11375" y="1755775"/>
            <a:ext cx="5373687" cy="1912937"/>
          </a:xfrm>
          <a:prstGeom prst="rect">
            <a:avLst/>
          </a:prstGeom>
          <a:noFill/>
          <a:ln>
            <a:noFill/>
          </a:ln>
        </p:spPr>
      </p:pic>
      <p:pic>
        <p:nvPicPr>
          <p:cNvPr id="856" name="Google Shape;856;p8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15900" y="2998787"/>
            <a:ext cx="2759075" cy="30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57" name="Google Shape;857;p83"/>
          <p:cNvSpPr txBox="1"/>
          <p:nvPr/>
        </p:nvSpPr>
        <p:spPr>
          <a:xfrm>
            <a:off x="7424737" y="6459537"/>
            <a:ext cx="9842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</a:pPr>
            <a:fld id="{00000000-1234-1234-1234-123412341234}" type="slidenum">
              <a:rPr lang="en-US" sz="10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83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p84"/>
          <p:cNvSpPr txBox="1"/>
          <p:nvPr/>
        </p:nvSpPr>
        <p:spPr>
          <a:xfrm>
            <a:off x="7424737" y="6459537"/>
            <a:ext cx="9842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</a:pPr>
            <a:fld id="{00000000-1234-1234-1234-123412341234}" type="slidenum">
              <a:rPr lang="en-US" sz="10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84</a:t>
            </a:fld>
            <a:endParaRPr/>
          </a:p>
        </p:txBody>
      </p:sp>
      <p:sp>
        <p:nvSpPr>
          <p:cNvPr id="863" name="Google Shape;863;p84"/>
          <p:cNvSpPr txBox="1">
            <a:spLocks noGrp="1"/>
          </p:cNvSpPr>
          <p:nvPr>
            <p:ph type="title"/>
          </p:nvPr>
        </p:nvSpPr>
        <p:spPr>
          <a:xfrm>
            <a:off x="822325" y="287337"/>
            <a:ext cx="7543800" cy="1449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3200"/>
              <a:buFont typeface="Calibri"/>
              <a:buNone/>
            </a:pPr>
            <a:r>
              <a:rPr lang="en-US" sz="3200" b="0" i="0" u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Example: {w in {0,1}* | the second last symbol of w is a 1}</a:t>
            </a:r>
            <a:endParaRPr/>
          </a:p>
        </p:txBody>
      </p:sp>
      <p:pic>
        <p:nvPicPr>
          <p:cNvPr id="864" name="Google Shape;864;p84" descr="{0,1}^star second last has to be 1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838200" y="3098800"/>
            <a:ext cx="7693025" cy="2249487"/>
          </a:xfrm>
          <a:prstGeom prst="rect">
            <a:avLst/>
          </a:prstGeom>
          <a:noFill/>
          <a:ln>
            <a:noFill/>
          </a:ln>
        </p:spPr>
      </p:pic>
      <p:sp>
        <p:nvSpPr>
          <p:cNvPr id="865" name="Google Shape;865;p84"/>
          <p:cNvSpPr txBox="1"/>
          <p:nvPr/>
        </p:nvSpPr>
        <p:spPr>
          <a:xfrm>
            <a:off x="457200" y="228600"/>
            <a:ext cx="1377950" cy="369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0103"/>
              </a:buClr>
              <a:buSzPts val="1800"/>
              <a:buFont typeface="Arial"/>
              <a:buNone/>
            </a:pPr>
            <a:r>
              <a:rPr lang="en-US" sz="1800" b="1" i="0" u="none">
                <a:solidFill>
                  <a:srgbClr val="010103"/>
                </a:solidFill>
                <a:latin typeface="Arial"/>
                <a:ea typeface="Arial"/>
                <a:cs typeface="Arial"/>
                <a:sym typeface="Arial"/>
              </a:rPr>
              <a:t>Problem 1 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8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p85"/>
          <p:cNvSpPr txBox="1"/>
          <p:nvPr/>
        </p:nvSpPr>
        <p:spPr>
          <a:xfrm>
            <a:off x="7424737" y="6459537"/>
            <a:ext cx="9842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</a:pPr>
            <a:fld id="{00000000-1234-1234-1234-123412341234}" type="slidenum">
              <a:rPr lang="en-US" sz="10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85</a:t>
            </a:fld>
            <a:endParaRPr/>
          </a:p>
        </p:txBody>
      </p:sp>
      <p:sp>
        <p:nvSpPr>
          <p:cNvPr id="871" name="Google Shape;871;p85"/>
          <p:cNvSpPr txBox="1">
            <a:spLocks noGrp="1"/>
          </p:cNvSpPr>
          <p:nvPr>
            <p:ph type="title"/>
          </p:nvPr>
        </p:nvSpPr>
        <p:spPr>
          <a:xfrm>
            <a:off x="822325" y="287337"/>
            <a:ext cx="7543800" cy="1449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10103"/>
              </a:buClr>
              <a:buSzPts val="2000"/>
              <a:buFont typeface="Arial"/>
              <a:buNone/>
            </a:pPr>
            <a:r>
              <a:rPr lang="en-US" sz="2000" b="1" i="0" u="none">
                <a:solidFill>
                  <a:srgbClr val="010103"/>
                </a:solidFill>
                <a:latin typeface="Arial"/>
                <a:ea typeface="Arial"/>
                <a:cs typeface="Arial"/>
                <a:sym typeface="Arial"/>
              </a:rPr>
              <a:t>Formal definition of NFA</a:t>
            </a:r>
            <a:endParaRPr/>
          </a:p>
        </p:txBody>
      </p:sp>
      <p:sp>
        <p:nvSpPr>
          <p:cNvPr id="872" name="Google Shape;872;p85"/>
          <p:cNvSpPr txBox="1">
            <a:spLocks noGrp="1"/>
          </p:cNvSpPr>
          <p:nvPr>
            <p:ph type="body" idx="1"/>
          </p:nvPr>
        </p:nvSpPr>
        <p:spPr>
          <a:xfrm>
            <a:off x="822325" y="1846262"/>
            <a:ext cx="7543800" cy="4022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0487" lvl="0" indent="-1524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libri"/>
              <a:buChar char=" "/>
            </a:pPr>
            <a:r>
              <a:rPr lang="en-US" sz="2400" b="0" i="0" u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Notation: Σ</a:t>
            </a:r>
            <a:r>
              <a:rPr lang="en-US" sz="2400" b="0" i="0" u="none" baseline="-250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e</a:t>
            </a:r>
            <a:r>
              <a:rPr lang="en-US" sz="2400" b="0" i="0" u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= Σ U {e}.</a:t>
            </a:r>
            <a:endParaRPr/>
          </a:p>
          <a:p>
            <a:pPr marL="90487" lvl="0" indent="-1524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libri"/>
              <a:buChar char=" "/>
            </a:pPr>
            <a:r>
              <a:rPr lang="en-US" sz="2400" b="0" i="0" u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NFA </a:t>
            </a:r>
            <a:r>
              <a:rPr lang="en-US" sz="2400" b="0" i="0" u="none">
                <a:solidFill>
                  <a:srgbClr val="008000"/>
                </a:solidFill>
                <a:latin typeface="Calibri"/>
                <a:ea typeface="Calibri"/>
                <a:cs typeface="Calibri"/>
                <a:sym typeface="Calibri"/>
              </a:rPr>
              <a:t>M = (Q, Σ, Δ, s, F)</a:t>
            </a:r>
            <a:r>
              <a:rPr lang="en-US" sz="2400" b="0" i="0" u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 where:</a:t>
            </a:r>
            <a:endParaRPr/>
          </a:p>
          <a:p>
            <a:pPr marL="382587" lvl="1" indent="-18256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◦"/>
            </a:pPr>
            <a:r>
              <a:rPr lang="en-US" sz="2000" b="0" i="0" u="none">
                <a:solidFill>
                  <a:srgbClr val="008000"/>
                </a:solidFill>
                <a:latin typeface="Calibri"/>
                <a:ea typeface="Calibri"/>
                <a:cs typeface="Calibri"/>
                <a:sym typeface="Calibri"/>
              </a:rPr>
              <a:t>Q</a:t>
            </a:r>
            <a:r>
              <a:rPr lang="en-US" sz="2000" b="0" i="0" u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 - finite set of states</a:t>
            </a:r>
            <a:endParaRPr/>
          </a:p>
          <a:p>
            <a:pPr marL="382587" lvl="1" indent="-182561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◦"/>
            </a:pPr>
            <a:r>
              <a:rPr lang="en-US" sz="2000" b="0" i="0" u="none">
                <a:solidFill>
                  <a:srgbClr val="008000"/>
                </a:solidFill>
                <a:latin typeface="Calibri"/>
                <a:ea typeface="Calibri"/>
                <a:cs typeface="Calibri"/>
                <a:sym typeface="Calibri"/>
              </a:rPr>
              <a:t>Σ</a:t>
            </a:r>
            <a:r>
              <a:rPr lang="en-US" sz="2000" b="0" i="0" u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 - input alphabet</a:t>
            </a:r>
            <a:endParaRPr/>
          </a:p>
          <a:p>
            <a:pPr marL="382587" lvl="1" indent="-182561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◦"/>
            </a:pPr>
            <a:r>
              <a:rPr lang="en-US" sz="2000" b="0" i="0" u="none">
                <a:solidFill>
                  <a:srgbClr val="008000"/>
                </a:solidFill>
                <a:latin typeface="Calibri"/>
                <a:ea typeface="Calibri"/>
                <a:cs typeface="Calibri"/>
                <a:sym typeface="Calibri"/>
              </a:rPr>
              <a:t>s</a:t>
            </a:r>
            <a:r>
              <a:rPr lang="en-US" sz="2000" b="0" i="0" u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 - initial state</a:t>
            </a:r>
            <a:endParaRPr/>
          </a:p>
          <a:p>
            <a:pPr marL="382587" lvl="1" indent="-182561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◦"/>
            </a:pPr>
            <a:r>
              <a:rPr lang="en-US" sz="2000" b="0" i="0" u="none">
                <a:solidFill>
                  <a:srgbClr val="008000"/>
                </a:solidFill>
                <a:latin typeface="Calibri"/>
                <a:ea typeface="Calibri"/>
                <a:cs typeface="Calibri"/>
                <a:sym typeface="Calibri"/>
              </a:rPr>
              <a:t>F</a:t>
            </a:r>
            <a:r>
              <a:rPr lang="en-US" sz="2000" b="0" i="0" u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b="0" i="0" u="none">
                <a:solidFill>
                  <a:srgbClr val="008000"/>
                </a:solidFill>
                <a:latin typeface="Calibri"/>
                <a:ea typeface="Calibri"/>
                <a:cs typeface="Calibri"/>
                <a:sym typeface="Calibri"/>
              </a:rPr>
              <a:t>⊆</a:t>
            </a:r>
            <a:r>
              <a:rPr lang="en-US" sz="2000" b="0" i="0" u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b="0" i="0" u="none">
                <a:solidFill>
                  <a:srgbClr val="008000"/>
                </a:solidFill>
                <a:latin typeface="Calibri"/>
                <a:ea typeface="Calibri"/>
                <a:cs typeface="Calibri"/>
                <a:sym typeface="Calibri"/>
              </a:rPr>
              <a:t>Q</a:t>
            </a:r>
            <a:r>
              <a:rPr lang="en-US" sz="2000" b="0" i="0" u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 - set of final states</a:t>
            </a:r>
            <a:endParaRPr/>
          </a:p>
          <a:p>
            <a:pPr marL="382587" lvl="1" indent="-182561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◦"/>
            </a:pPr>
            <a:r>
              <a:rPr lang="en-US" sz="2000" b="0" i="0" u="none">
                <a:solidFill>
                  <a:srgbClr val="008000"/>
                </a:solidFill>
                <a:latin typeface="Calibri"/>
                <a:ea typeface="Calibri"/>
                <a:cs typeface="Calibri"/>
                <a:sym typeface="Calibri"/>
              </a:rPr>
              <a:t>Δ</a:t>
            </a:r>
            <a:r>
              <a:rPr lang="en-US" sz="2000" b="0" i="0" u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 is a subset of </a:t>
            </a:r>
            <a:r>
              <a:rPr lang="en-US" sz="2000" b="0" i="0" u="none">
                <a:solidFill>
                  <a:srgbClr val="008000"/>
                </a:solidFill>
                <a:latin typeface="Calibri"/>
                <a:ea typeface="Calibri"/>
                <a:cs typeface="Calibri"/>
                <a:sym typeface="Calibri"/>
              </a:rPr>
              <a:t>Q</a:t>
            </a:r>
            <a:r>
              <a:rPr lang="en-US" sz="2000" b="0" i="0" u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 X </a:t>
            </a:r>
            <a:r>
              <a:rPr lang="en-US" sz="2000" b="0" i="0" u="none">
                <a:solidFill>
                  <a:srgbClr val="008000"/>
                </a:solidFill>
                <a:latin typeface="Calibri"/>
                <a:ea typeface="Calibri"/>
                <a:cs typeface="Calibri"/>
                <a:sym typeface="Calibri"/>
              </a:rPr>
              <a:t>Σ</a:t>
            </a:r>
            <a:r>
              <a:rPr lang="en-US" sz="2000" b="0" i="0" u="none" baseline="-2500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e</a:t>
            </a:r>
            <a:r>
              <a:rPr lang="en-US" sz="2000" b="0" i="0" u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 X </a:t>
            </a:r>
            <a:r>
              <a:rPr lang="en-US" sz="2000" b="0" i="0" u="none">
                <a:solidFill>
                  <a:srgbClr val="008000"/>
                </a:solidFill>
                <a:latin typeface="Calibri"/>
                <a:ea typeface="Calibri"/>
                <a:cs typeface="Calibri"/>
                <a:sym typeface="Calibri"/>
              </a:rPr>
              <a:t>Q</a:t>
            </a:r>
            <a:r>
              <a:rPr lang="en-US" sz="2000" b="0" i="0" u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  <a:endParaRPr/>
          </a:p>
          <a:p>
            <a:pPr marL="90487" lvl="0" indent="-1524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libri"/>
              <a:buChar char=" "/>
            </a:pPr>
            <a:r>
              <a:rPr lang="en-US" sz="2400" b="0" i="0" u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 If (p, u, q) in Δ, then NFA in state p can read u and go to q.</a:t>
            </a:r>
            <a:endParaRPr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p86"/>
          <p:cNvSpPr txBox="1"/>
          <p:nvPr/>
        </p:nvSpPr>
        <p:spPr>
          <a:xfrm>
            <a:off x="84137" y="6242050"/>
            <a:ext cx="587375" cy="488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</a:pPr>
            <a:fld id="{00000000-1234-1234-1234-123412341234}" type="slidenum">
              <a:rPr lang="en-US" sz="10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86</a:t>
            </a:fld>
            <a:endParaRPr/>
          </a:p>
        </p:txBody>
      </p:sp>
      <p:sp>
        <p:nvSpPr>
          <p:cNvPr id="878" name="Google Shape;878;p86"/>
          <p:cNvSpPr txBox="1">
            <a:spLocks noGrp="1"/>
          </p:cNvSpPr>
          <p:nvPr>
            <p:ph type="body" idx="1"/>
          </p:nvPr>
        </p:nvSpPr>
        <p:spPr>
          <a:xfrm>
            <a:off x="838200" y="2362200"/>
            <a:ext cx="7467600" cy="37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0487" lvl="0" indent="-1524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libri"/>
              <a:buChar char=" "/>
            </a:pPr>
            <a:r>
              <a:rPr lang="en-US" sz="2400" b="0" i="0" u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Define Δ*(q, w) as a </a:t>
            </a:r>
            <a:r>
              <a:rPr lang="en-US" sz="2400" b="0" i="0" u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set</a:t>
            </a:r>
            <a:r>
              <a:rPr lang="en-US" sz="2400" b="0" i="0" u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 of states: p ε Δ*(q, w) if there is a </a:t>
            </a:r>
            <a:r>
              <a:rPr lang="en-US" sz="2400" b="0" i="0" u="none">
                <a:solidFill>
                  <a:srgbClr val="FF9933"/>
                </a:solidFill>
                <a:latin typeface="Calibri"/>
                <a:ea typeface="Calibri"/>
                <a:cs typeface="Calibri"/>
                <a:sym typeface="Calibri"/>
              </a:rPr>
              <a:t>directed path</a:t>
            </a:r>
            <a:r>
              <a:rPr lang="en-US" sz="2400" b="0" i="0" u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  from q to p </a:t>
            </a:r>
            <a:r>
              <a:rPr lang="en-US" sz="2400" b="0" i="0" u="none">
                <a:solidFill>
                  <a:srgbClr val="FF9933"/>
                </a:solidFill>
                <a:latin typeface="Calibri"/>
                <a:ea typeface="Calibri"/>
                <a:cs typeface="Calibri"/>
                <a:sym typeface="Calibri"/>
              </a:rPr>
              <a:t>labeled</a:t>
            </a:r>
            <a:r>
              <a:rPr lang="en-US" sz="2400" b="0" i="0" u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 w</a:t>
            </a:r>
            <a:endParaRPr/>
          </a:p>
          <a:p>
            <a:pPr marL="382587" lvl="1" indent="-18256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◦"/>
            </a:pPr>
            <a:r>
              <a:rPr lang="en-US" sz="2000" b="0" i="0" u="none">
                <a:solidFill>
                  <a:srgbClr val="008000"/>
                </a:solidFill>
                <a:latin typeface="Calibri"/>
                <a:ea typeface="Calibri"/>
                <a:cs typeface="Calibri"/>
                <a:sym typeface="Calibri"/>
              </a:rPr>
              <a:t>Example</a:t>
            </a:r>
            <a:r>
              <a:rPr lang="en-US" sz="2000" b="0" i="0" u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: consider NFA of Lecture 3 </a:t>
            </a:r>
            <a:endParaRPr/>
          </a:p>
          <a:p>
            <a:pPr marL="90487" lvl="0" indent="-1524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libri"/>
              <a:buChar char=" "/>
            </a:pPr>
            <a:r>
              <a:rPr lang="en-US" sz="2400" b="0" i="0" u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Δ*(q</a:t>
            </a:r>
            <a:r>
              <a:rPr lang="en-US" sz="2400" b="0" i="0" u="none" baseline="-2500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r>
              <a:rPr lang="en-US" sz="2400" b="0" i="0" u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, 1) = ? </a:t>
            </a:r>
            <a:endParaRPr/>
          </a:p>
          <a:p>
            <a:pPr marL="382587" lvl="1" indent="-18256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◦"/>
            </a:pPr>
            <a:r>
              <a:rPr lang="en-US" sz="2000" b="0" i="0" u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Ans</a:t>
            </a:r>
            <a:r>
              <a:rPr lang="en-US" sz="2000" b="0" i="0" u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: {q</a:t>
            </a:r>
            <a:r>
              <a:rPr lang="en-US" sz="2000" b="0" i="0" u="none" baseline="-2500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r>
              <a:rPr lang="en-US" sz="2000" b="0" i="0" u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, q</a:t>
            </a:r>
            <a:r>
              <a:rPr lang="en-US" sz="2000" b="0" i="0" u="none" baseline="-2500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en-US" sz="2000" b="0" i="0" u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} </a:t>
            </a:r>
            <a:endParaRPr/>
          </a:p>
          <a:p>
            <a:pPr marL="90487" lvl="0" indent="-1524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libri"/>
              <a:buChar char=" "/>
            </a:pPr>
            <a:r>
              <a:rPr lang="en-US" sz="2400" b="0" i="0" u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Δ*(q</a:t>
            </a:r>
            <a:r>
              <a:rPr lang="en-US" sz="2400" b="0" i="0" u="none" baseline="-2500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r>
              <a:rPr lang="en-US" sz="2400" b="0" i="0" u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, 11) = ?</a:t>
            </a:r>
            <a:endParaRPr/>
          </a:p>
          <a:p>
            <a:pPr marL="382587" lvl="1" indent="-18256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◦"/>
            </a:pPr>
            <a:r>
              <a:rPr lang="en-US" sz="2000" b="0" i="0" u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Ans</a:t>
            </a:r>
            <a:r>
              <a:rPr lang="en-US" sz="2000" b="0" i="0" u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: {q</a:t>
            </a:r>
            <a:r>
              <a:rPr lang="en-US" sz="2000" b="0" i="0" u="none" baseline="-2500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r>
              <a:rPr lang="en-US" sz="2000" b="0" i="0" u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, q</a:t>
            </a:r>
            <a:r>
              <a:rPr lang="en-US" sz="2000" b="0" i="0" u="none" baseline="-2500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en-US" sz="2000" b="0" i="0" u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, q</a:t>
            </a:r>
            <a:r>
              <a:rPr lang="en-US" sz="2000" b="0" i="0" u="none" baseline="-2500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-US" sz="2000" b="0" i="0" u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} </a:t>
            </a:r>
            <a:endParaRPr/>
          </a:p>
        </p:txBody>
      </p:sp>
      <p:sp>
        <p:nvSpPr>
          <p:cNvPr id="879" name="Google Shape;879;p86"/>
          <p:cNvSpPr txBox="1">
            <a:spLocks noGrp="1"/>
          </p:cNvSpPr>
          <p:nvPr>
            <p:ph type="title"/>
          </p:nvPr>
        </p:nvSpPr>
        <p:spPr>
          <a:xfrm>
            <a:off x="838200" y="533400"/>
            <a:ext cx="7924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10103"/>
              </a:buClr>
              <a:buSzPts val="2000"/>
              <a:buFont typeface="Arial"/>
              <a:buNone/>
            </a:pPr>
            <a:r>
              <a:rPr lang="en-US" sz="2000" b="1" i="0" u="none">
                <a:solidFill>
                  <a:srgbClr val="010103"/>
                </a:solidFill>
                <a:latin typeface="Arial"/>
                <a:ea typeface="Arial"/>
                <a:cs typeface="Arial"/>
                <a:sym typeface="Arial"/>
              </a:rPr>
              <a:t>Formal definition of NFA acceptance</a:t>
            </a:r>
            <a:endParaRPr/>
          </a:p>
        </p:txBody>
      </p:sp>
      <p:pic>
        <p:nvPicPr>
          <p:cNvPr id="880" name="Google Shape;880;p86" descr="{0,1}^star second last has to be 1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4419600" y="4114800"/>
            <a:ext cx="3770312" cy="11033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87"/>
          <p:cNvSpPr txBox="1"/>
          <p:nvPr/>
        </p:nvSpPr>
        <p:spPr>
          <a:xfrm>
            <a:off x="7424737" y="6459537"/>
            <a:ext cx="9842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</a:pPr>
            <a:fld id="{00000000-1234-1234-1234-123412341234}" type="slidenum">
              <a:rPr lang="en-US" sz="10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87</a:t>
            </a:fld>
            <a:endParaRPr/>
          </a:p>
        </p:txBody>
      </p:sp>
      <p:sp>
        <p:nvSpPr>
          <p:cNvPr id="886" name="Google Shape;886;p87"/>
          <p:cNvSpPr txBox="1">
            <a:spLocks noGrp="1"/>
          </p:cNvSpPr>
          <p:nvPr>
            <p:ph type="title"/>
          </p:nvPr>
        </p:nvSpPr>
        <p:spPr>
          <a:xfrm>
            <a:off x="822325" y="287337"/>
            <a:ext cx="7543800" cy="968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4800"/>
              <a:buFont typeface="Calibri"/>
              <a:buNone/>
            </a:pPr>
            <a:r>
              <a:rPr lang="en-US" sz="4800" b="0" i="0" u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b="1" i="0" u="none">
                <a:solidFill>
                  <a:srgbClr val="010103"/>
                </a:solidFill>
                <a:latin typeface="Arial"/>
                <a:ea typeface="Arial"/>
                <a:cs typeface="Arial"/>
                <a:sym typeface="Arial"/>
              </a:rPr>
              <a:t>NFA acceptance</a:t>
            </a:r>
            <a:endParaRPr/>
          </a:p>
        </p:txBody>
      </p:sp>
      <p:sp>
        <p:nvSpPr>
          <p:cNvPr id="887" name="Google Shape;887;p87"/>
          <p:cNvSpPr txBox="1">
            <a:spLocks noGrp="1"/>
          </p:cNvSpPr>
          <p:nvPr>
            <p:ph type="body" idx="1"/>
          </p:nvPr>
        </p:nvSpPr>
        <p:spPr>
          <a:xfrm>
            <a:off x="822325" y="1846262"/>
            <a:ext cx="7543800" cy="4022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0487" lvl="0" indent="-127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 "/>
            </a:pPr>
            <a:r>
              <a:rPr lang="en-US" sz="2000" b="0" i="0" u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w is </a:t>
            </a:r>
            <a:r>
              <a:rPr lang="en-US" sz="2000" b="0" i="0" u="none">
                <a:solidFill>
                  <a:srgbClr val="FF9933"/>
                </a:solidFill>
                <a:latin typeface="Calibri"/>
                <a:ea typeface="Calibri"/>
                <a:cs typeface="Calibri"/>
                <a:sym typeface="Calibri"/>
              </a:rPr>
              <a:t>accepted</a:t>
            </a:r>
            <a:r>
              <a:rPr lang="en-US" sz="2000" b="0" i="0" u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 by NFA M iff </a:t>
            </a:r>
            <a:r>
              <a:rPr lang="en-US" sz="2000" b="0" i="0" u="none">
                <a:solidFill>
                  <a:srgbClr val="008000"/>
                </a:solidFill>
                <a:latin typeface="Calibri"/>
                <a:ea typeface="Calibri"/>
                <a:cs typeface="Calibri"/>
                <a:sym typeface="Calibri"/>
              </a:rPr>
              <a:t>Δ*(q</a:t>
            </a:r>
            <a:r>
              <a:rPr lang="en-US" sz="2000" b="0" i="0" u="none" baseline="-25000">
                <a:solidFill>
                  <a:srgbClr val="008000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r>
              <a:rPr lang="en-US" sz="2000" b="0" i="0" u="none">
                <a:solidFill>
                  <a:srgbClr val="008000"/>
                </a:solidFill>
                <a:latin typeface="Calibri"/>
                <a:ea typeface="Calibri"/>
                <a:cs typeface="Calibri"/>
                <a:sym typeface="Calibri"/>
              </a:rPr>
              <a:t>, w) ∩ F is</a:t>
            </a:r>
            <a:r>
              <a:rPr lang="en-US" sz="2000" b="0" i="0" u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b="0" i="0" u="none">
                <a:solidFill>
                  <a:srgbClr val="008000"/>
                </a:solidFill>
                <a:latin typeface="Calibri"/>
                <a:ea typeface="Calibri"/>
                <a:cs typeface="Calibri"/>
                <a:sym typeface="Calibri"/>
              </a:rPr>
              <a:t>nonempty</a:t>
            </a:r>
            <a:r>
              <a:rPr lang="en-US" sz="2000" b="0" i="0" u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  <a:endParaRPr/>
          </a:p>
          <a:p>
            <a:pPr marL="90487" lvl="0" indent="-90487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None/>
            </a:pPr>
            <a:endParaRPr sz="2000" b="0" i="0" u="none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0487" lvl="0" indent="-1270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 "/>
            </a:pPr>
            <a:r>
              <a:rPr lang="en-US" sz="2000" b="0" i="0" u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L(M) = {w in Σ* | w is accepted by M}.</a:t>
            </a:r>
            <a:endParaRPr/>
          </a:p>
          <a:p>
            <a:pPr marL="90488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None/>
            </a:pPr>
            <a:endParaRPr sz="2000" b="0" i="0" u="none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p88"/>
          <p:cNvSpPr txBox="1">
            <a:spLocks noGrp="1"/>
          </p:cNvSpPr>
          <p:nvPr>
            <p:ph type="title"/>
          </p:nvPr>
        </p:nvSpPr>
        <p:spPr>
          <a:xfrm>
            <a:off x="822325" y="287337"/>
            <a:ext cx="7543800" cy="1449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10103"/>
              </a:buClr>
              <a:buSzPts val="2000"/>
              <a:buFont typeface="Arial"/>
              <a:buNone/>
            </a:pPr>
            <a:r>
              <a:rPr lang="en-US" sz="2000" b="1" i="0" u="none">
                <a:solidFill>
                  <a:srgbClr val="010103"/>
                </a:solidFill>
                <a:latin typeface="Arial"/>
                <a:ea typeface="Arial"/>
                <a:cs typeface="Arial"/>
                <a:sym typeface="Arial"/>
              </a:rPr>
              <a:t>NFA vs. DFA</a:t>
            </a:r>
            <a:endParaRPr/>
          </a:p>
        </p:txBody>
      </p:sp>
      <p:sp>
        <p:nvSpPr>
          <p:cNvPr id="893" name="Google Shape;893;p88"/>
          <p:cNvSpPr txBox="1">
            <a:spLocks noGrp="1"/>
          </p:cNvSpPr>
          <p:nvPr>
            <p:ph type="body" idx="1"/>
          </p:nvPr>
        </p:nvSpPr>
        <p:spPr>
          <a:xfrm>
            <a:off x="822325" y="1846262"/>
            <a:ext cx="7543800" cy="4022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90487" marR="0" lvl="0" indent="-1524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libri"/>
              <a:buChar char=" "/>
            </a:pPr>
            <a:r>
              <a:rPr lang="en-US" sz="2400" b="0" i="0" u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Is </a:t>
            </a:r>
            <a:r>
              <a:rPr lang="en-US" sz="2400" b="0" i="0" u="none">
                <a:solidFill>
                  <a:srgbClr val="008000"/>
                </a:solidFill>
                <a:latin typeface="Calibri"/>
                <a:ea typeface="Calibri"/>
                <a:cs typeface="Calibri"/>
                <a:sym typeface="Calibri"/>
              </a:rPr>
              <a:t>NFA</a:t>
            </a:r>
            <a:r>
              <a:rPr lang="en-US" sz="2400" b="0" i="0" u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 more powerful than </a:t>
            </a:r>
            <a:r>
              <a:rPr lang="en-US" sz="2400" b="0" i="0" u="none">
                <a:solidFill>
                  <a:srgbClr val="008000"/>
                </a:solidFill>
                <a:latin typeface="Calibri"/>
                <a:ea typeface="Calibri"/>
                <a:cs typeface="Calibri"/>
                <a:sym typeface="Calibri"/>
              </a:rPr>
              <a:t>DFA</a:t>
            </a:r>
            <a:r>
              <a:rPr lang="en-US" sz="2400" b="0" i="0" u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/>
          </a:p>
          <a:p>
            <a:pPr marL="382587" marR="0" lvl="1" indent="-182561" algn="l" rtl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◦"/>
            </a:pPr>
            <a:r>
              <a:rPr lang="en-US" sz="2000" b="0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Ans</a:t>
            </a:r>
            <a:r>
              <a:rPr lang="en-US" sz="2000" b="0" i="0" u="none" strike="noStrike" cap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: No.</a:t>
            </a:r>
            <a:endParaRPr/>
          </a:p>
          <a:p>
            <a:pPr marL="90487" marR="0" lvl="0" indent="-152400" algn="l" rtl="0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libri"/>
              <a:buChar char=" "/>
            </a:pPr>
            <a:r>
              <a:rPr lang="en-US" sz="2400" b="0" i="0" u="none">
                <a:solidFill>
                  <a:srgbClr val="FF6600"/>
                </a:solidFill>
                <a:latin typeface="Calibri"/>
                <a:ea typeface="Calibri"/>
                <a:cs typeface="Calibri"/>
                <a:sym typeface="Calibri"/>
              </a:rPr>
              <a:t>Theorem</a:t>
            </a:r>
            <a:r>
              <a:rPr lang="en-US" sz="2400" b="0" i="0" u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endParaRPr/>
          </a:p>
          <a:p>
            <a:pPr marL="382587" marR="0" lvl="1" indent="-182561" algn="l" rtl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◦"/>
            </a:pPr>
            <a:r>
              <a:rPr lang="en-US" sz="2000" b="0" i="0" u="none" strike="noStrike" cap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For every NFA M there is an equivalent DFA M'</a:t>
            </a:r>
            <a:endParaRPr/>
          </a:p>
          <a:p>
            <a:pPr marL="90487" marR="0" lvl="0" indent="-152400" algn="l" rtl="0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libri"/>
              <a:buChar char=" "/>
            </a:pPr>
            <a:r>
              <a:rPr lang="en-US" sz="2400" b="0" i="0" u="none">
                <a:solidFill>
                  <a:srgbClr val="FF6600"/>
                </a:solidFill>
                <a:latin typeface="Calibri"/>
                <a:ea typeface="Calibri"/>
                <a:cs typeface="Calibri"/>
                <a:sym typeface="Calibri"/>
              </a:rPr>
              <a:t>Proof Idea:</a:t>
            </a:r>
            <a:r>
              <a:rPr lang="en-US" sz="2400" b="0" i="0" u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endParaRPr/>
          </a:p>
          <a:p>
            <a:pPr marL="382587" marR="0" lvl="1" indent="-182561" algn="l" rtl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◦"/>
            </a:pPr>
            <a:r>
              <a:rPr lang="en-US" sz="2000" b="0" i="0" u="none" strike="noStrike" cap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NFA is in a set of states at any point during reading a string.</a:t>
            </a:r>
            <a:endParaRPr/>
          </a:p>
          <a:p>
            <a:pPr marL="382587" marR="0" lvl="1" indent="-182561" algn="l" rtl="0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◦"/>
            </a:pPr>
            <a:r>
              <a:rPr lang="en-US" sz="2000" b="0" i="0" u="none" strike="noStrike" cap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DFA will use a lot of states to keep track of this. </a:t>
            </a:r>
            <a:endParaRPr/>
          </a:p>
          <a:p>
            <a:pPr marL="90487" marR="0" lvl="0" indent="-152400" algn="l" rtl="0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libri"/>
              <a:buChar char=" "/>
            </a:pPr>
            <a:r>
              <a:rPr lang="en-US" sz="2400" b="0" i="0" u="none">
                <a:solidFill>
                  <a:srgbClr val="FF6600"/>
                </a:solidFill>
                <a:latin typeface="Calibri"/>
                <a:ea typeface="Calibri"/>
                <a:cs typeface="Calibri"/>
                <a:sym typeface="Calibri"/>
              </a:rPr>
              <a:t>Important Assumption:</a:t>
            </a:r>
            <a:r>
              <a:rPr lang="en-US" sz="2400" b="0" i="0" u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  <a:p>
            <a:pPr marL="382587" marR="0" lvl="1" indent="-182561" algn="l" rtl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◦"/>
            </a:pPr>
            <a:r>
              <a:rPr lang="en-US" sz="2000" b="0" i="0" u="none" strike="noStrike" cap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No transition labeled by epsilon. </a:t>
            </a:r>
            <a:endParaRPr/>
          </a:p>
          <a:p>
            <a:pPr marL="90487" marR="0" lvl="0" indent="-90487" algn="l" rtl="0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libri"/>
              <a:buNone/>
            </a:pPr>
            <a:r>
              <a:rPr lang="en-US" sz="2400" b="0" i="0" u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(Will get rid of this assumption later.)</a:t>
            </a:r>
            <a:endParaRPr/>
          </a:p>
        </p:txBody>
      </p:sp>
      <p:sp>
        <p:nvSpPr>
          <p:cNvPr id="894" name="Google Shape;894;p88"/>
          <p:cNvSpPr txBox="1"/>
          <p:nvPr/>
        </p:nvSpPr>
        <p:spPr>
          <a:xfrm>
            <a:off x="7424737" y="6459537"/>
            <a:ext cx="9842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</a:pPr>
            <a:fld id="{00000000-1234-1234-1234-123412341234}" type="slidenum">
              <a:rPr lang="en-US" sz="10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88</a:t>
            </a:fld>
            <a:endParaRPr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89"/>
          <p:cNvSpPr txBox="1"/>
          <p:nvPr/>
        </p:nvSpPr>
        <p:spPr>
          <a:xfrm>
            <a:off x="7424737" y="6459537"/>
            <a:ext cx="9842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</a:pPr>
            <a:fld id="{00000000-1234-1234-1234-123412341234}" type="slidenum">
              <a:rPr lang="en-US" sz="10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89</a:t>
            </a:fld>
            <a:endParaRPr/>
          </a:p>
        </p:txBody>
      </p:sp>
      <p:sp>
        <p:nvSpPr>
          <p:cNvPr id="900" name="Google Shape;900;p89"/>
          <p:cNvSpPr txBox="1">
            <a:spLocks noGrp="1"/>
          </p:cNvSpPr>
          <p:nvPr>
            <p:ph type="title"/>
          </p:nvPr>
        </p:nvSpPr>
        <p:spPr>
          <a:xfrm>
            <a:off x="822325" y="287337"/>
            <a:ext cx="7543800" cy="1449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10103"/>
              </a:buClr>
              <a:buSzPts val="2000"/>
              <a:buFont typeface="Arial"/>
              <a:buNone/>
            </a:pPr>
            <a:r>
              <a:rPr lang="en-US" sz="2000" b="1" i="0" u="none">
                <a:solidFill>
                  <a:srgbClr val="010103"/>
                </a:solidFill>
                <a:latin typeface="Arial"/>
                <a:ea typeface="Arial"/>
                <a:cs typeface="Arial"/>
                <a:sym typeface="Arial"/>
              </a:rPr>
              <a:t>Equivalent DFA construction</a:t>
            </a:r>
            <a:endParaRPr/>
          </a:p>
        </p:txBody>
      </p:sp>
      <p:sp>
        <p:nvSpPr>
          <p:cNvPr id="901" name="Google Shape;901;p89"/>
          <p:cNvSpPr txBox="1">
            <a:spLocks noGrp="1"/>
          </p:cNvSpPr>
          <p:nvPr>
            <p:ph type="body" idx="1"/>
          </p:nvPr>
        </p:nvSpPr>
        <p:spPr>
          <a:xfrm>
            <a:off x="822325" y="1846262"/>
            <a:ext cx="7543800" cy="4022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0487" lvl="0" indent="-1524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libri"/>
              <a:buChar char=" "/>
            </a:pPr>
            <a:r>
              <a:rPr lang="en-US" sz="2400" b="0" i="0" u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NFA M = (Q, Σ, Δ, s, F)</a:t>
            </a:r>
            <a:endParaRPr/>
          </a:p>
          <a:p>
            <a:pPr marL="90487" lvl="0" indent="-1524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libri"/>
              <a:buChar char=" "/>
            </a:pPr>
            <a:r>
              <a:rPr lang="en-US" sz="2400" b="0" i="0" u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DFA M' = (Q', Σ, δ, s', F') where:</a:t>
            </a:r>
            <a:endParaRPr/>
          </a:p>
          <a:p>
            <a:pPr marL="382587" lvl="1" indent="-18256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◦"/>
            </a:pPr>
            <a:r>
              <a:rPr lang="en-US" sz="2000" b="0" i="0" u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Q' = 2</a:t>
            </a:r>
            <a:r>
              <a:rPr lang="en-US" sz="2000" b="0" i="0" u="none" baseline="3000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Q</a:t>
            </a:r>
            <a:endParaRPr/>
          </a:p>
          <a:p>
            <a:pPr marL="382587" lvl="1" indent="-182561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◦"/>
            </a:pPr>
            <a:r>
              <a:rPr lang="en-US" sz="2000" b="0" i="0" u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s' = {s}</a:t>
            </a:r>
            <a:endParaRPr/>
          </a:p>
          <a:p>
            <a:pPr marL="382587" lvl="1" indent="-182561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◦"/>
            </a:pPr>
            <a:r>
              <a:rPr lang="en-US" sz="2000" b="0" i="0" u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F' = {P | P ∩ F is nonempty}</a:t>
            </a:r>
            <a:endParaRPr/>
          </a:p>
          <a:p>
            <a:pPr marL="382587" lvl="1" indent="-182561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◦"/>
            </a:pPr>
            <a:r>
              <a:rPr lang="en-US" sz="2000" b="0" i="0" u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δ({p</a:t>
            </a:r>
            <a:r>
              <a:rPr lang="en-US" sz="2000" b="0" i="0" u="none" baseline="-2500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en-US" sz="2000" b="0" i="0" u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, p</a:t>
            </a:r>
            <a:r>
              <a:rPr lang="en-US" sz="2000" b="0" i="0" u="none" baseline="-2500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-US" sz="2000" b="0" i="0" u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, p</a:t>
            </a:r>
            <a:r>
              <a:rPr lang="en-US" sz="2000" b="0" i="0" u="none" baseline="-2500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m</a:t>
            </a:r>
            <a:r>
              <a:rPr lang="en-US" sz="2000" b="0" i="0" u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}, σ) = Δ*(p</a:t>
            </a:r>
            <a:r>
              <a:rPr lang="en-US" sz="2000" b="0" i="0" u="none" baseline="-2500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en-US" sz="2000" b="0" i="0" u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, σ) ∪ Δ*(p</a:t>
            </a:r>
            <a:r>
              <a:rPr lang="en-US" sz="2000" b="0" i="0" u="none" baseline="-2500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-US" sz="2000" b="0" i="0" u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, σ) ∪ ... ∪ Δ*(p</a:t>
            </a:r>
            <a:r>
              <a:rPr lang="en-US" sz="2000" b="0" i="0" u="none" baseline="-2500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m</a:t>
            </a:r>
            <a:r>
              <a:rPr lang="en-US" sz="2000" b="0" i="0" u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, σ)</a:t>
            </a:r>
            <a:endParaRPr/>
          </a:p>
          <a:p>
            <a:pPr marL="90487" lvl="0" indent="-90487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2400"/>
              <a:buNone/>
            </a:pPr>
            <a:r>
              <a:rPr lang="en-US" sz="2400" b="0" i="0" u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i.e. find </a:t>
            </a:r>
            <a:r>
              <a:rPr lang="en-US" sz="2400" b="0" i="0" u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all</a:t>
            </a:r>
            <a:r>
              <a:rPr lang="en-US" sz="2400" b="0" i="0" u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 the states that can be reached on σ from all the NFA states in a DFA state.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9"/>
          <p:cNvSpPr txBox="1">
            <a:spLocks noGrp="1"/>
          </p:cNvSpPr>
          <p:nvPr>
            <p:ph type="title"/>
          </p:nvPr>
        </p:nvSpPr>
        <p:spPr>
          <a:xfrm>
            <a:off x="822325" y="287337"/>
            <a:ext cx="7543800" cy="703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10103"/>
              </a:buClr>
              <a:buSzPts val="1900"/>
              <a:buFont typeface="Arial"/>
              <a:buNone/>
            </a:pPr>
            <a:r>
              <a:rPr lang="en-US" sz="1900" b="1" i="0" u="none">
                <a:solidFill>
                  <a:srgbClr val="010103"/>
                </a:solidFill>
                <a:latin typeface="Arial"/>
                <a:ea typeface="Arial"/>
                <a:cs typeface="Arial"/>
                <a:sym typeface="Arial"/>
              </a:rPr>
              <a:t>Binary relations on strings</a:t>
            </a:r>
            <a:endParaRPr/>
          </a:p>
        </p:txBody>
      </p:sp>
      <p:sp>
        <p:nvSpPr>
          <p:cNvPr id="280" name="Google Shape;280;p9"/>
          <p:cNvSpPr txBox="1">
            <a:spLocks noGrp="1"/>
          </p:cNvSpPr>
          <p:nvPr>
            <p:ph type="body" idx="1"/>
          </p:nvPr>
        </p:nvSpPr>
        <p:spPr>
          <a:xfrm>
            <a:off x="822325" y="1846262"/>
            <a:ext cx="7543800" cy="4022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533400" marR="0" lvl="0" indent="-5334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Noto Sans Symbols"/>
              <a:buAutoNum type="arabicPeriod"/>
            </a:pPr>
            <a:r>
              <a:rPr lang="en-US" sz="2500" b="1" i="0" u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Prefix</a:t>
            </a:r>
            <a:r>
              <a:rPr lang="en-US" sz="2500" b="0" i="0" u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 - u is a </a:t>
            </a:r>
            <a:r>
              <a:rPr lang="en-US" sz="2500" b="0" i="0" u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prefix</a:t>
            </a:r>
            <a:r>
              <a:rPr lang="en-US" sz="2500" b="0" i="0" u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500" b="0" i="0" u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of v if there is a w such that v = uw.</a:t>
            </a:r>
            <a:endParaRPr/>
          </a:p>
          <a:p>
            <a:pPr marL="914400" marR="0" lvl="1" indent="-457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Calibri"/>
              <a:buChar char="◦"/>
            </a:pPr>
            <a:r>
              <a:rPr lang="en-US" sz="2200" b="0" i="0" u="none" strike="noStrike" cap="none">
                <a:solidFill>
                  <a:srgbClr val="006600"/>
                </a:solidFill>
                <a:latin typeface="Calibri"/>
                <a:ea typeface="Calibri"/>
                <a:cs typeface="Calibri"/>
                <a:sym typeface="Calibri"/>
              </a:rPr>
              <a:t>Examples</a:t>
            </a:r>
            <a:r>
              <a:rPr lang="en-US" sz="2000" b="0" i="0" u="none" strike="noStrike" cap="none">
                <a:solidFill>
                  <a:srgbClr val="006600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endParaRPr/>
          </a:p>
          <a:p>
            <a:pPr marL="1295400" marR="0" lvl="2" indent="-3810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</a:pPr>
            <a:r>
              <a:rPr lang="en-US" sz="1400" b="0" i="0" u="none" strike="noStrike" cap="none">
                <a:solidFill>
                  <a:srgbClr val="006600"/>
                </a:solidFill>
                <a:latin typeface="Calibri"/>
                <a:ea typeface="Calibri"/>
                <a:cs typeface="Calibri"/>
                <a:sym typeface="Calibri"/>
              </a:rPr>
              <a:t>ε is a prefix of 0 since 0 = ε0</a:t>
            </a:r>
            <a:endParaRPr/>
          </a:p>
          <a:p>
            <a:pPr marL="1295400" marR="0" lvl="2" indent="-3810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</a:pPr>
            <a:r>
              <a:rPr lang="en-US" sz="1400" b="0" i="0" u="none" strike="noStrike" cap="none">
                <a:solidFill>
                  <a:srgbClr val="006600"/>
                </a:solidFill>
                <a:latin typeface="Calibri"/>
                <a:ea typeface="Calibri"/>
                <a:cs typeface="Calibri"/>
                <a:sym typeface="Calibri"/>
              </a:rPr>
              <a:t>apple is a prefix of appleton since appleton = apple.ton</a:t>
            </a:r>
            <a:endParaRPr sz="1400" b="1" i="0" u="none" strike="noStrike" cap="none">
              <a:solidFill>
                <a:srgbClr val="0066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33400" marR="0" lvl="0" indent="-5334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Noto Sans Symbols"/>
              <a:buAutoNum type="arabicPeriod"/>
            </a:pPr>
            <a:r>
              <a:rPr lang="en-US" sz="2600" b="1" i="0" u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Suffix</a:t>
            </a:r>
            <a:r>
              <a:rPr lang="en-US" sz="2600" b="0" i="0" u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 - u is a </a:t>
            </a:r>
            <a:r>
              <a:rPr lang="en-US" sz="2600" b="0" i="0" u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suffix</a:t>
            </a:r>
            <a:r>
              <a:rPr lang="en-US" sz="2600" b="0" i="0" u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 of v if there is a w such that v = wu.</a:t>
            </a:r>
            <a:endParaRPr/>
          </a:p>
          <a:p>
            <a:pPr marL="914400" marR="0" lvl="1" indent="-457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Calibri"/>
              <a:buChar char="◦"/>
            </a:pPr>
            <a:r>
              <a:rPr lang="en-US" sz="2200" b="0" i="0" u="none" strike="noStrike" cap="none">
                <a:solidFill>
                  <a:srgbClr val="006600"/>
                </a:solidFill>
                <a:latin typeface="Calibri"/>
                <a:ea typeface="Calibri"/>
                <a:cs typeface="Calibri"/>
                <a:sym typeface="Calibri"/>
              </a:rPr>
              <a:t>Examples:</a:t>
            </a:r>
            <a:r>
              <a:rPr lang="en-US" sz="2000" b="0" i="0" u="none" strike="noStrike" cap="none">
                <a:solidFill>
                  <a:srgbClr val="0066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  <a:p>
            <a:pPr marL="1295400" marR="0" lvl="2" indent="-3810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</a:pPr>
            <a:r>
              <a:rPr lang="en-US" sz="1400" b="0" i="0" u="none" strike="noStrike" cap="none">
                <a:solidFill>
                  <a:srgbClr val="006600"/>
                </a:solidFill>
                <a:latin typeface="Calibri"/>
                <a:ea typeface="Calibri"/>
                <a:cs typeface="Calibri"/>
                <a:sym typeface="Calibri"/>
              </a:rPr>
              <a:t>0 is a suffix of 0 since 0 = ? </a:t>
            </a:r>
            <a:endParaRPr/>
          </a:p>
          <a:p>
            <a:pPr marL="1295400" marR="0" lvl="2" indent="-3810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</a:pPr>
            <a:r>
              <a:rPr lang="en-US" sz="1400" b="0" i="0" u="none" strike="noStrike" cap="none">
                <a:solidFill>
                  <a:srgbClr val="006600"/>
                </a:solidFill>
                <a:latin typeface="Calibri"/>
                <a:ea typeface="Calibri"/>
                <a:cs typeface="Calibri"/>
                <a:sym typeface="Calibri"/>
              </a:rPr>
              <a:t>ton is a suffix of appleton since ?</a:t>
            </a:r>
            <a:endParaRPr/>
          </a:p>
        </p:txBody>
      </p:sp>
      <p:sp>
        <p:nvSpPr>
          <p:cNvPr id="281" name="Google Shape;281;p9"/>
          <p:cNvSpPr txBox="1"/>
          <p:nvPr/>
        </p:nvSpPr>
        <p:spPr>
          <a:xfrm>
            <a:off x="7424737" y="6459537"/>
            <a:ext cx="9842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</a:pPr>
            <a:fld id="{00000000-1234-1234-1234-123412341234}" type="slidenum">
              <a:rPr lang="en-US" sz="10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9</a:t>
            </a:fld>
            <a:endParaRPr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p90"/>
          <p:cNvSpPr txBox="1"/>
          <p:nvPr/>
        </p:nvSpPr>
        <p:spPr>
          <a:xfrm>
            <a:off x="7424737" y="6459537"/>
            <a:ext cx="9842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</a:pPr>
            <a:fld id="{00000000-1234-1234-1234-123412341234}" type="slidenum">
              <a:rPr lang="en-US" sz="10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90</a:t>
            </a:fld>
            <a:endParaRPr/>
          </a:p>
        </p:txBody>
      </p:sp>
      <p:sp>
        <p:nvSpPr>
          <p:cNvPr id="907" name="Google Shape;907;p90"/>
          <p:cNvSpPr txBox="1">
            <a:spLocks noGrp="1"/>
          </p:cNvSpPr>
          <p:nvPr>
            <p:ph type="title"/>
          </p:nvPr>
        </p:nvSpPr>
        <p:spPr>
          <a:xfrm>
            <a:off x="822325" y="287337"/>
            <a:ext cx="7543800" cy="1449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10103"/>
              </a:buClr>
              <a:buSzPts val="2000"/>
              <a:buFont typeface="Arial"/>
              <a:buNone/>
            </a:pPr>
            <a:r>
              <a:rPr lang="en-US" sz="2000" b="1" i="0" u="none">
                <a:solidFill>
                  <a:srgbClr val="010103"/>
                </a:solidFill>
                <a:latin typeface="Arial"/>
                <a:ea typeface="Arial"/>
                <a:cs typeface="Arial"/>
                <a:sym typeface="Arial"/>
              </a:rPr>
              <a:t>Example: Equivalent DFA construction</a:t>
            </a:r>
            <a:endParaRPr/>
          </a:p>
        </p:txBody>
      </p:sp>
      <p:pic>
        <p:nvPicPr>
          <p:cNvPr id="908" name="Google Shape;908;p90" descr="{0,1}^star second last has to be 1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990600" y="2895600"/>
            <a:ext cx="7620000" cy="2228850"/>
          </a:xfrm>
          <a:prstGeom prst="rect">
            <a:avLst/>
          </a:prstGeom>
          <a:noFill/>
          <a:ln>
            <a:noFill/>
          </a:ln>
        </p:spPr>
      </p:pic>
      <p:sp>
        <p:nvSpPr>
          <p:cNvPr id="909" name="Google Shape;909;p90"/>
          <p:cNvSpPr txBox="1"/>
          <p:nvPr/>
        </p:nvSpPr>
        <p:spPr>
          <a:xfrm>
            <a:off x="4022725" y="2779712"/>
            <a:ext cx="641350" cy="366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NFA</a:t>
            </a:r>
            <a:endParaRPr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p91"/>
          <p:cNvSpPr txBox="1"/>
          <p:nvPr/>
        </p:nvSpPr>
        <p:spPr>
          <a:xfrm>
            <a:off x="7424737" y="6459537"/>
            <a:ext cx="9842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</a:pPr>
            <a:fld id="{00000000-1234-1234-1234-123412341234}" type="slidenum">
              <a:rPr lang="en-US" sz="10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91</a:t>
            </a:fld>
            <a:endParaRPr/>
          </a:p>
        </p:txBody>
      </p:sp>
      <p:sp>
        <p:nvSpPr>
          <p:cNvPr id="915" name="Google Shape;915;p91"/>
          <p:cNvSpPr txBox="1">
            <a:spLocks noGrp="1"/>
          </p:cNvSpPr>
          <p:nvPr>
            <p:ph type="title"/>
          </p:nvPr>
        </p:nvSpPr>
        <p:spPr>
          <a:xfrm>
            <a:off x="822325" y="287337"/>
            <a:ext cx="7543800" cy="1449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10103"/>
              </a:buClr>
              <a:buSzPts val="2000"/>
              <a:buFont typeface="Arial"/>
              <a:buNone/>
            </a:pPr>
            <a:r>
              <a:rPr lang="en-US" sz="2000" b="1" i="0" u="none">
                <a:solidFill>
                  <a:srgbClr val="010103"/>
                </a:solidFill>
                <a:latin typeface="Arial"/>
                <a:ea typeface="Arial"/>
                <a:cs typeface="Arial"/>
                <a:sym typeface="Arial"/>
              </a:rPr>
              <a:t>Equivalent DFA construction</a:t>
            </a:r>
            <a:endParaRPr/>
          </a:p>
        </p:txBody>
      </p:sp>
      <p:pic>
        <p:nvPicPr>
          <p:cNvPr id="916" name="Google Shape;916;p91" descr="DFA conversion - {0,1}^star second last has to be 1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598612" y="2362200"/>
            <a:ext cx="6172200" cy="3724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p92"/>
          <p:cNvSpPr txBox="1"/>
          <p:nvPr/>
        </p:nvSpPr>
        <p:spPr>
          <a:xfrm>
            <a:off x="84137" y="6242050"/>
            <a:ext cx="587375" cy="488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</a:pPr>
            <a:fld id="{00000000-1234-1234-1234-123412341234}" type="slidenum">
              <a:rPr lang="en-US" sz="10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92</a:t>
            </a:fld>
            <a:endParaRPr/>
          </a:p>
        </p:txBody>
      </p:sp>
      <p:sp>
        <p:nvSpPr>
          <p:cNvPr id="922" name="Google Shape;922;p92"/>
          <p:cNvSpPr txBox="1">
            <a:spLocks noGrp="1"/>
          </p:cNvSpPr>
          <p:nvPr>
            <p:ph type="title"/>
          </p:nvPr>
        </p:nvSpPr>
        <p:spPr>
          <a:xfrm>
            <a:off x="762000" y="304800"/>
            <a:ext cx="7924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10103"/>
              </a:buClr>
              <a:buSzPts val="2000"/>
              <a:buFont typeface="Arial"/>
              <a:buNone/>
            </a:pPr>
            <a:r>
              <a:rPr lang="en-US" sz="2000" b="1" i="0" u="none">
                <a:solidFill>
                  <a:srgbClr val="010103"/>
                </a:solidFill>
                <a:latin typeface="Arial"/>
                <a:ea typeface="Arial"/>
                <a:cs typeface="Arial"/>
                <a:sym typeface="Arial"/>
              </a:rPr>
              <a:t>How to handle epsilon transitions?</a:t>
            </a:r>
            <a:endParaRPr/>
          </a:p>
        </p:txBody>
      </p:sp>
      <p:pic>
        <p:nvPicPr>
          <p:cNvPr id="923" name="Google Shape;923;p92" descr="NFA {a,b}^star Sigma^star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600200" y="2819400"/>
            <a:ext cx="5181600" cy="3714750"/>
          </a:xfrm>
          <a:prstGeom prst="rect">
            <a:avLst/>
          </a:prstGeom>
          <a:noFill/>
          <a:ln>
            <a:noFill/>
          </a:ln>
        </p:spPr>
      </p:pic>
      <p:sp>
        <p:nvSpPr>
          <p:cNvPr id="924" name="Google Shape;924;p92"/>
          <p:cNvSpPr txBox="1">
            <a:spLocks noGrp="1"/>
          </p:cNvSpPr>
          <p:nvPr>
            <p:ph type="body" idx="1"/>
          </p:nvPr>
        </p:nvSpPr>
        <p:spPr>
          <a:xfrm>
            <a:off x="838200" y="2362200"/>
            <a:ext cx="7391400" cy="12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90487" lvl="0" indent="-1524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libri"/>
              <a:buChar char=" "/>
            </a:pPr>
            <a:r>
              <a:rPr lang="en-US" sz="2400" b="0" i="0" u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Define e-closure of state q as Δ*(q, ε). </a:t>
            </a:r>
            <a:endParaRPr/>
          </a:p>
          <a:p>
            <a:pPr marL="382587" lvl="1" indent="-182561" algn="l" rtl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◦"/>
            </a:pPr>
            <a:r>
              <a:rPr lang="en-US" sz="2000" b="0" i="0" u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notation:</a:t>
            </a:r>
            <a:r>
              <a:rPr lang="en-US" sz="2000" b="0" i="0" u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 e-closure(q). </a:t>
            </a:r>
            <a:endParaRPr/>
          </a:p>
          <a:p>
            <a:pPr marL="90487" lvl="0" indent="-152400" algn="l" rtl="0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libri"/>
              <a:buChar char=" "/>
            </a:pPr>
            <a:r>
              <a:rPr lang="en-US" sz="2400" b="0" i="0" u="none">
                <a:solidFill>
                  <a:srgbClr val="008000"/>
                </a:solidFill>
                <a:latin typeface="Calibri"/>
                <a:ea typeface="Calibri"/>
                <a:cs typeface="Calibri"/>
                <a:sym typeface="Calibri"/>
              </a:rPr>
              <a:t>Example</a:t>
            </a:r>
            <a:r>
              <a:rPr lang="en-US" sz="2400" b="0" i="0" u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/>
          </a:p>
          <a:p>
            <a:pPr marL="90488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400"/>
              <a:buNone/>
            </a:pPr>
            <a:endParaRPr sz="2400" b="0" i="0" u="none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p93"/>
          <p:cNvSpPr txBox="1"/>
          <p:nvPr/>
        </p:nvSpPr>
        <p:spPr>
          <a:xfrm>
            <a:off x="7424737" y="6459537"/>
            <a:ext cx="9842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</a:pPr>
            <a:fld id="{00000000-1234-1234-1234-123412341234}" type="slidenum">
              <a:rPr lang="en-US" sz="10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93</a:t>
            </a:fld>
            <a:endParaRPr/>
          </a:p>
        </p:txBody>
      </p:sp>
      <p:sp>
        <p:nvSpPr>
          <p:cNvPr id="930" name="Google Shape;930;p93"/>
          <p:cNvSpPr txBox="1">
            <a:spLocks noGrp="1"/>
          </p:cNvSpPr>
          <p:nvPr>
            <p:ph type="title"/>
          </p:nvPr>
        </p:nvSpPr>
        <p:spPr>
          <a:xfrm>
            <a:off x="822325" y="287337"/>
            <a:ext cx="7543800" cy="1449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10103"/>
              </a:buClr>
              <a:buSzPts val="2000"/>
              <a:buFont typeface="Arial"/>
              <a:buNone/>
            </a:pPr>
            <a:r>
              <a:rPr lang="en-US" sz="2000" b="1" i="0" u="none">
                <a:solidFill>
                  <a:srgbClr val="010103"/>
                </a:solidFill>
                <a:latin typeface="Arial"/>
                <a:ea typeface="Arial"/>
                <a:cs typeface="Arial"/>
                <a:sym typeface="Arial"/>
              </a:rPr>
              <a:t>Handling epsilon transitions (contd.)</a:t>
            </a:r>
            <a:endParaRPr/>
          </a:p>
        </p:txBody>
      </p:sp>
      <p:sp>
        <p:nvSpPr>
          <p:cNvPr id="931" name="Google Shape;931;p93"/>
          <p:cNvSpPr txBox="1">
            <a:spLocks noGrp="1"/>
          </p:cNvSpPr>
          <p:nvPr>
            <p:ph type="body" idx="1"/>
          </p:nvPr>
        </p:nvSpPr>
        <p:spPr>
          <a:xfrm>
            <a:off x="822325" y="1846262"/>
            <a:ext cx="7543800" cy="4022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0487" lvl="0" indent="-1524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libri"/>
              <a:buChar char=" "/>
            </a:pPr>
            <a:r>
              <a:rPr lang="en-US" sz="2400" b="0" i="0" u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Extend e-closure to sets of states by:</a:t>
            </a:r>
            <a:endParaRPr/>
          </a:p>
          <a:p>
            <a:pPr marL="382587" lvl="1" indent="-18256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◦"/>
            </a:pPr>
            <a:r>
              <a:rPr lang="en-US" sz="2000" b="0" i="0" u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e-closure({s</a:t>
            </a:r>
            <a:r>
              <a:rPr lang="en-US" sz="2000" b="0" i="0" u="none" baseline="-2500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en-US" sz="2000" b="0" i="0" u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, ... , s</a:t>
            </a:r>
            <a:r>
              <a:rPr lang="en-US" sz="2000" b="0" i="0" u="none" baseline="-2500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m</a:t>
            </a:r>
            <a:r>
              <a:rPr lang="en-US" sz="2000" b="0" i="0" u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}) = e-closure(s</a:t>
            </a:r>
            <a:r>
              <a:rPr lang="en-US" sz="2000" b="0" i="0" u="none" baseline="-2500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en-US" sz="2000" b="0" i="0" u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) ∪ ... ∪ e-closure(s</a:t>
            </a:r>
            <a:r>
              <a:rPr lang="en-US" sz="2000" b="0" i="0" u="none" baseline="-2500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m</a:t>
            </a:r>
            <a:r>
              <a:rPr lang="en-US" sz="2000" b="0" i="0" u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/>
          </a:p>
          <a:p>
            <a:pPr marL="90487" lvl="0" indent="-90487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2400"/>
              <a:buNone/>
            </a:pPr>
            <a:r>
              <a:rPr lang="en-US" sz="2400" b="0" i="0" u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Now let</a:t>
            </a:r>
            <a:endParaRPr/>
          </a:p>
          <a:p>
            <a:pPr marL="382587" lvl="1" indent="-18256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</a:pPr>
            <a:r>
              <a:rPr lang="en-US" sz="2000" b="0" i="0" u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s' = e-closure({s}). </a:t>
            </a:r>
            <a:endParaRPr/>
          </a:p>
          <a:p>
            <a:pPr marL="90487" lvl="0" indent="-90487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2400"/>
              <a:buNone/>
            </a:pPr>
            <a:r>
              <a:rPr lang="en-US" sz="2400" b="0" i="0" u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and,</a:t>
            </a:r>
            <a:endParaRPr/>
          </a:p>
          <a:p>
            <a:pPr marL="382587" lvl="1" indent="-18256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900"/>
              <a:buNone/>
            </a:pPr>
            <a:r>
              <a:rPr lang="en-US" sz="1900" b="0" i="0" u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δ({p</a:t>
            </a:r>
            <a:r>
              <a:rPr lang="en-US" sz="1900" b="0" i="0" u="none" baseline="-2500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en-US" sz="1900" b="0" i="0" u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,..., p</a:t>
            </a:r>
            <a:r>
              <a:rPr lang="en-US" sz="1900" b="0" i="0" u="none" baseline="-2500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m</a:t>
            </a:r>
            <a:r>
              <a:rPr lang="en-US" sz="1900" b="0" i="0" u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}, σ) = e-closure(</a:t>
            </a:r>
            <a:r>
              <a:rPr lang="en-US" sz="1800" b="0" i="0" u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Δ</a:t>
            </a:r>
            <a:r>
              <a:rPr lang="en-US" sz="1900" b="0" i="0" u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*(p</a:t>
            </a:r>
            <a:r>
              <a:rPr lang="en-US" sz="1900" b="0" i="0" u="none" baseline="-2500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en-US" sz="1900" b="0" i="0" u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, σ)) ∪ ... ∪ e-closure(</a:t>
            </a:r>
            <a:r>
              <a:rPr lang="en-US" sz="1800" b="0" i="0" u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Δ</a:t>
            </a:r>
            <a:r>
              <a:rPr lang="en-US" sz="1900" b="0" i="0" u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*(p</a:t>
            </a:r>
            <a:r>
              <a:rPr lang="en-US" sz="1900" b="0" i="0" u="none" baseline="-2500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m</a:t>
            </a:r>
            <a:r>
              <a:rPr lang="en-US" sz="1900" b="0" i="0" u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, σ))</a:t>
            </a:r>
            <a:endParaRPr/>
          </a:p>
          <a:p>
            <a:pPr marL="90487" lvl="0" indent="-90487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2400"/>
              <a:buNone/>
            </a:pPr>
            <a:r>
              <a:rPr lang="en-US" sz="2400" b="0" i="0" u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to complete construction of DFA. </a:t>
            </a:r>
            <a:endParaRPr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p94"/>
          <p:cNvSpPr txBox="1"/>
          <p:nvPr/>
        </p:nvSpPr>
        <p:spPr>
          <a:xfrm>
            <a:off x="7424737" y="6459537"/>
            <a:ext cx="9842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</a:pPr>
            <a:fld id="{00000000-1234-1234-1234-123412341234}" type="slidenum">
              <a:rPr lang="en-US" sz="10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94</a:t>
            </a:fld>
            <a:endParaRPr/>
          </a:p>
        </p:txBody>
      </p:sp>
      <p:sp>
        <p:nvSpPr>
          <p:cNvPr id="937" name="Google Shape;937;p94"/>
          <p:cNvSpPr txBox="1">
            <a:spLocks noGrp="1"/>
          </p:cNvSpPr>
          <p:nvPr>
            <p:ph type="title"/>
          </p:nvPr>
        </p:nvSpPr>
        <p:spPr>
          <a:xfrm>
            <a:off x="822325" y="287337"/>
            <a:ext cx="7543800" cy="1449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10103"/>
              </a:buClr>
              <a:buSzPts val="2000"/>
              <a:buFont typeface="Arial"/>
              <a:buNone/>
            </a:pPr>
            <a:r>
              <a:rPr lang="en-US" sz="2000" b="1" i="0" u="none">
                <a:solidFill>
                  <a:srgbClr val="010103"/>
                </a:solidFill>
                <a:latin typeface="Arial"/>
                <a:ea typeface="Arial"/>
                <a:cs typeface="Arial"/>
                <a:sym typeface="Arial"/>
              </a:rPr>
              <a:t>Example: Handling epsilon transitions.</a:t>
            </a:r>
            <a:endParaRPr/>
          </a:p>
        </p:txBody>
      </p:sp>
      <p:pic>
        <p:nvPicPr>
          <p:cNvPr id="938" name="Google Shape;938;p94" descr="NFA 3 state with e transitions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838200" y="3121025"/>
            <a:ext cx="7693025" cy="22050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943;p95"/>
          <p:cNvSpPr txBox="1"/>
          <p:nvPr/>
        </p:nvSpPr>
        <p:spPr>
          <a:xfrm>
            <a:off x="7424737" y="6459537"/>
            <a:ext cx="9842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</a:pPr>
            <a:fld id="{00000000-1234-1234-1234-123412341234}" type="slidenum">
              <a:rPr lang="en-US" sz="10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95</a:t>
            </a:fld>
            <a:endParaRPr/>
          </a:p>
        </p:txBody>
      </p:sp>
      <p:sp>
        <p:nvSpPr>
          <p:cNvPr id="944" name="Google Shape;944;p95"/>
          <p:cNvSpPr txBox="1">
            <a:spLocks noGrp="1"/>
          </p:cNvSpPr>
          <p:nvPr>
            <p:ph type="title"/>
          </p:nvPr>
        </p:nvSpPr>
        <p:spPr>
          <a:xfrm>
            <a:off x="822325" y="287337"/>
            <a:ext cx="7543800" cy="1449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10103"/>
              </a:buClr>
              <a:buSzPts val="2000"/>
              <a:buFont typeface="Arial"/>
              <a:buNone/>
            </a:pPr>
            <a:r>
              <a:rPr lang="en-US" sz="2000" b="1" i="0" u="none">
                <a:solidFill>
                  <a:srgbClr val="010103"/>
                </a:solidFill>
                <a:latin typeface="Arial"/>
                <a:ea typeface="Arial"/>
                <a:cs typeface="Arial"/>
                <a:sym typeface="Arial"/>
              </a:rPr>
              <a:t>DFA = ?</a:t>
            </a:r>
            <a:endParaRPr/>
          </a:p>
        </p:txBody>
      </p:sp>
      <p:pic>
        <p:nvPicPr>
          <p:cNvPr id="945" name="Google Shape;945;p95" descr="Finalfor3stateNFA to DFA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838200" y="3346450"/>
            <a:ext cx="7693025" cy="17541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p96"/>
          <p:cNvSpPr txBox="1"/>
          <p:nvPr/>
        </p:nvSpPr>
        <p:spPr>
          <a:xfrm>
            <a:off x="7424737" y="6459537"/>
            <a:ext cx="9842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</a:pPr>
            <a:fld id="{00000000-1234-1234-1234-123412341234}" type="slidenum">
              <a:rPr lang="en-US" sz="10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96</a:t>
            </a:fld>
            <a:endParaRPr/>
          </a:p>
        </p:txBody>
      </p:sp>
      <p:sp>
        <p:nvSpPr>
          <p:cNvPr id="951" name="Google Shape;951;p96"/>
          <p:cNvSpPr txBox="1">
            <a:spLocks noGrp="1"/>
          </p:cNvSpPr>
          <p:nvPr>
            <p:ph type="title"/>
          </p:nvPr>
        </p:nvSpPr>
        <p:spPr>
          <a:xfrm>
            <a:off x="822325" y="287337"/>
            <a:ext cx="7543800" cy="1449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10103"/>
              </a:buClr>
              <a:buSzPts val="2000"/>
              <a:buFont typeface="Arial"/>
              <a:buNone/>
            </a:pPr>
            <a:r>
              <a:rPr lang="en-US" sz="2000" b="1" i="0" u="none">
                <a:solidFill>
                  <a:srgbClr val="010103"/>
                </a:solidFill>
                <a:latin typeface="Arial"/>
                <a:ea typeface="Arial"/>
                <a:cs typeface="Arial"/>
                <a:sym typeface="Arial"/>
              </a:rPr>
              <a:t>Language Operations</a:t>
            </a:r>
            <a:endParaRPr/>
          </a:p>
        </p:txBody>
      </p:sp>
      <p:sp>
        <p:nvSpPr>
          <p:cNvPr id="952" name="Google Shape;952;p96"/>
          <p:cNvSpPr txBox="1">
            <a:spLocks noGrp="1"/>
          </p:cNvSpPr>
          <p:nvPr>
            <p:ph type="body" idx="1"/>
          </p:nvPr>
        </p:nvSpPr>
        <p:spPr>
          <a:xfrm>
            <a:off x="822325" y="1846262"/>
            <a:ext cx="7543800" cy="4022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381000" lvl="0" indent="-3810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AutoNum type="arabicPeriod"/>
            </a:pPr>
            <a:r>
              <a:rPr lang="en-US" sz="2000" b="0" i="0" u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Concatenation. </a:t>
            </a:r>
            <a:r>
              <a:rPr lang="en-US" sz="2000" b="0" i="0" u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Notation:</a:t>
            </a:r>
            <a:r>
              <a:rPr lang="en-US" sz="2000" b="0" i="0" u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 L∙L' or just LL'</a:t>
            </a:r>
            <a:endParaRPr/>
          </a:p>
          <a:p>
            <a:pPr marL="800100" lvl="1" indent="-342900" algn="l" rtl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</a:pPr>
            <a:r>
              <a:rPr lang="en-US" sz="1800" b="0" i="0" u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L ∙ L' = {uv | u in L, v in L'}. </a:t>
            </a:r>
            <a:endParaRPr/>
          </a:p>
          <a:p>
            <a:pPr marL="381000" lvl="0" indent="-381000" algn="l" rtl="0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AutoNum type="arabicPeriod"/>
            </a:pPr>
            <a:r>
              <a:rPr lang="en-US" sz="2000" b="0" i="0" u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Kleene Star. </a:t>
            </a:r>
            <a:r>
              <a:rPr lang="en-US" sz="2000" b="0" i="0" u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Notation</a:t>
            </a:r>
            <a:r>
              <a:rPr lang="en-US" sz="2000" b="0" i="0" u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: L*</a:t>
            </a:r>
            <a:endParaRPr/>
          </a:p>
          <a:p>
            <a:pPr marL="800100" lvl="1" indent="-342900" algn="l" rtl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</a:pPr>
            <a:r>
              <a:rPr lang="en-US" sz="1800" b="0" i="0" u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L* = { w in Σ* | w = w</a:t>
            </a:r>
            <a:r>
              <a:rPr lang="en-US" sz="1800" b="0" i="0" u="none" baseline="-2500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en-US" sz="1800" b="0" i="0" u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...w</a:t>
            </a:r>
            <a:r>
              <a:rPr lang="en-US" sz="1800" b="0" i="0" u="none" baseline="-2500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k</a:t>
            </a:r>
            <a:r>
              <a:rPr lang="en-US" sz="1800" b="0" i="0" u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 for some k &gt;= 0 and each w</a:t>
            </a:r>
            <a:r>
              <a:rPr lang="en-US" sz="1800" b="0" i="0" u="none" baseline="-2500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lang="en-US" sz="1800" b="0" i="0" u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 in L}.</a:t>
            </a:r>
            <a:endParaRPr/>
          </a:p>
          <a:p>
            <a:pPr marL="800100" lvl="1" indent="-342900" algn="l" rtl="0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endParaRPr sz="1800" b="0" i="0" u="none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81000" lvl="0" indent="-381000" algn="l" rtl="0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 "/>
            </a:pPr>
            <a:r>
              <a:rPr lang="en-US" sz="2000" b="0" i="0" u="none">
                <a:solidFill>
                  <a:srgbClr val="008000"/>
                </a:solidFill>
                <a:latin typeface="Calibri"/>
                <a:ea typeface="Calibri"/>
                <a:cs typeface="Calibri"/>
                <a:sym typeface="Calibri"/>
              </a:rPr>
              <a:t>Examples</a:t>
            </a:r>
            <a:r>
              <a:rPr lang="en-US" sz="1800" b="0" i="0" u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: if L = {a</a:t>
            </a:r>
            <a:r>
              <a:rPr lang="en-US" sz="1800" b="0" i="0" u="none" baseline="3000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(2n+1)</a:t>
            </a:r>
            <a:r>
              <a:rPr lang="en-US" sz="1800" b="0" i="0" u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 | n &gt;= 0}. L' = {b</a:t>
            </a:r>
            <a:r>
              <a:rPr lang="en-US" sz="1800" b="0" i="0" u="none" baseline="3000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(2n)</a:t>
            </a:r>
            <a:r>
              <a:rPr lang="en-US" sz="1800" b="0" i="0" u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 | n &gt; = 0}.</a:t>
            </a:r>
            <a:endParaRPr/>
          </a:p>
          <a:p>
            <a:pPr marL="381000" lvl="0" indent="-381000" algn="l" rtl="0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 "/>
            </a:pPr>
            <a:r>
              <a:rPr lang="en-US" sz="1800" b="0" i="0" u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LL' = ? </a:t>
            </a:r>
            <a:endParaRPr/>
          </a:p>
          <a:p>
            <a:pPr marL="800100" lvl="1" indent="-342900" algn="l" rtl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</a:pPr>
            <a:r>
              <a:rPr lang="en-US" sz="1800" b="0" i="0" u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Ans</a:t>
            </a:r>
            <a:r>
              <a:rPr lang="en-US" sz="1800" b="0" i="0" u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: LL' = {</a:t>
            </a:r>
            <a:r>
              <a:rPr lang="en-US" sz="1600" b="0" i="0" u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r>
              <a:rPr lang="en-US" sz="1600" b="0" i="0" u="none" baseline="3000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(2n+1)</a:t>
            </a:r>
            <a:r>
              <a:rPr lang="en-US" sz="1600" b="0" i="0" u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 b</a:t>
            </a:r>
            <a:r>
              <a:rPr lang="en-US" sz="1600" b="0" i="0" u="none" baseline="3000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(2m)</a:t>
            </a:r>
            <a:r>
              <a:rPr lang="en-US" sz="1600" b="0" i="0" u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b="0" i="0" u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| n, m &gt; = 0}</a:t>
            </a:r>
            <a:endParaRPr/>
          </a:p>
          <a:p>
            <a:pPr marL="381000" lvl="0" indent="-381000" algn="l" rtl="0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 "/>
            </a:pPr>
            <a:r>
              <a:rPr lang="en-US" sz="1800" b="0" i="0" u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L* = ?</a:t>
            </a:r>
            <a:endParaRPr/>
          </a:p>
          <a:p>
            <a:pPr marL="800100" lvl="1" indent="-342900" algn="l" rtl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</a:pPr>
            <a:r>
              <a:rPr lang="en-US" sz="1800" b="0" i="0" u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Ans</a:t>
            </a:r>
            <a:r>
              <a:rPr lang="en-US" sz="1800" b="0" i="0" u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: {a</a:t>
            </a:r>
            <a:r>
              <a:rPr lang="en-US" sz="1800" b="0" i="0" u="none" baseline="3000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n</a:t>
            </a:r>
            <a:r>
              <a:rPr lang="en-US" sz="1800" b="0" i="0" u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 | n &gt;= 0}</a:t>
            </a:r>
            <a:endParaRPr/>
          </a:p>
          <a:p>
            <a:pPr marL="381000" lvl="0" indent="-381000" algn="l" rtl="0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 "/>
            </a:pPr>
            <a:r>
              <a:rPr lang="en-US" sz="1800" b="0" i="0" u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U, ., * are called </a:t>
            </a:r>
            <a:r>
              <a:rPr lang="en-US" sz="1800" b="0" i="0" u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regular</a:t>
            </a:r>
            <a:r>
              <a:rPr lang="en-US" sz="1800" b="0" i="0" u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 operations. </a:t>
            </a:r>
            <a:endParaRPr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p97"/>
          <p:cNvSpPr txBox="1">
            <a:spLocks noGrp="1"/>
          </p:cNvSpPr>
          <p:nvPr>
            <p:ph type="title"/>
          </p:nvPr>
        </p:nvSpPr>
        <p:spPr>
          <a:xfrm>
            <a:off x="822325" y="287337"/>
            <a:ext cx="7543800" cy="1449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10103"/>
              </a:buClr>
              <a:buSzPts val="2000"/>
              <a:buFont typeface="Arial"/>
              <a:buNone/>
            </a:pPr>
            <a:r>
              <a:rPr lang="en-US" sz="2000" b="1" i="0" u="none">
                <a:solidFill>
                  <a:srgbClr val="010103"/>
                </a:solidFill>
                <a:latin typeface="Arial"/>
                <a:ea typeface="Arial"/>
                <a:cs typeface="Arial"/>
                <a:sym typeface="Arial"/>
              </a:rPr>
              <a:t>Closure properties of regular languages.</a:t>
            </a:r>
            <a:endParaRPr/>
          </a:p>
        </p:txBody>
      </p:sp>
      <p:sp>
        <p:nvSpPr>
          <p:cNvPr id="958" name="Google Shape;958;p97"/>
          <p:cNvSpPr txBox="1">
            <a:spLocks noGrp="1"/>
          </p:cNvSpPr>
          <p:nvPr>
            <p:ph type="body" idx="1"/>
          </p:nvPr>
        </p:nvSpPr>
        <p:spPr>
          <a:xfrm>
            <a:off x="822325" y="1846262"/>
            <a:ext cx="7543800" cy="4022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0487" marR="0" lvl="0" indent="-127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 "/>
            </a:pPr>
            <a:r>
              <a:rPr lang="en-US" sz="2000" b="0" i="0" u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Previously we saw closure under </a:t>
            </a:r>
            <a:r>
              <a:rPr lang="en-US" sz="2000" b="0" i="0" u="none">
                <a:solidFill>
                  <a:srgbClr val="008000"/>
                </a:solidFill>
                <a:latin typeface="Calibri"/>
                <a:ea typeface="Calibri"/>
                <a:cs typeface="Calibri"/>
                <a:sym typeface="Calibri"/>
              </a:rPr>
              <a:t>∪</a:t>
            </a:r>
            <a:r>
              <a:rPr lang="en-US" sz="2000" b="0" i="0" u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 and </a:t>
            </a:r>
            <a:r>
              <a:rPr lang="en-US" sz="2000" b="0" i="0" u="none">
                <a:solidFill>
                  <a:srgbClr val="008000"/>
                </a:solidFill>
                <a:latin typeface="Calibri"/>
                <a:ea typeface="Calibri"/>
                <a:cs typeface="Calibri"/>
                <a:sym typeface="Calibri"/>
              </a:rPr>
              <a:t>∩</a:t>
            </a:r>
            <a:r>
              <a:rPr lang="en-US" sz="2000" b="0" i="0" u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/>
          </a:p>
          <a:p>
            <a:pPr marL="90487" marR="0" lvl="0" indent="-1270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 "/>
            </a:pPr>
            <a:r>
              <a:rPr lang="en-US" sz="2000" b="0" i="0" u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New: Regular languages are </a:t>
            </a:r>
            <a:r>
              <a:rPr lang="en-US" sz="2000" b="0" i="0" u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closed</a:t>
            </a:r>
            <a:r>
              <a:rPr lang="en-US" sz="2000" b="0" i="0" u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 under </a:t>
            </a:r>
            <a:endParaRPr/>
          </a:p>
          <a:p>
            <a:pPr marL="382587" marR="0" lvl="1" indent="-18256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</a:pPr>
            <a:r>
              <a:rPr lang="en-US" sz="1800" b="0" i="0" u="none" strike="noStrike" cap="none">
                <a:solidFill>
                  <a:srgbClr val="008000"/>
                </a:solidFill>
                <a:latin typeface="Calibri"/>
                <a:ea typeface="Calibri"/>
                <a:cs typeface="Calibri"/>
                <a:sym typeface="Calibri"/>
              </a:rPr>
              <a:t>Concatenation</a:t>
            </a:r>
            <a:endParaRPr/>
          </a:p>
          <a:p>
            <a:pPr marL="382587" marR="0" lvl="1" indent="-182561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</a:pPr>
            <a:r>
              <a:rPr lang="en-US" sz="1800" b="0" i="0" u="none" strike="noStrike" cap="none">
                <a:solidFill>
                  <a:srgbClr val="008000"/>
                </a:solidFill>
                <a:latin typeface="Calibri"/>
                <a:ea typeface="Calibri"/>
                <a:cs typeface="Calibri"/>
                <a:sym typeface="Calibri"/>
              </a:rPr>
              <a:t>Kleene star</a:t>
            </a:r>
            <a:endParaRPr/>
          </a:p>
          <a:p>
            <a:pPr marL="382587" marR="0" lvl="1" indent="-182561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</a:pPr>
            <a:r>
              <a:rPr lang="en-US" sz="1800" b="0" i="0" u="none" strike="noStrike" cap="none">
                <a:solidFill>
                  <a:srgbClr val="008000"/>
                </a:solidFill>
                <a:latin typeface="Calibri"/>
                <a:ea typeface="Calibri"/>
                <a:cs typeface="Calibri"/>
                <a:sym typeface="Calibri"/>
              </a:rPr>
              <a:t>Complement</a:t>
            </a:r>
            <a:r>
              <a:rPr lang="en-US" sz="1800" b="0" i="0" u="none" strike="noStrike" cap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  <a:endParaRPr/>
          </a:p>
        </p:txBody>
      </p:sp>
      <p:sp>
        <p:nvSpPr>
          <p:cNvPr id="959" name="Google Shape;959;p97"/>
          <p:cNvSpPr txBox="1"/>
          <p:nvPr/>
        </p:nvSpPr>
        <p:spPr>
          <a:xfrm>
            <a:off x="7424737" y="6459537"/>
            <a:ext cx="9842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</a:pPr>
            <a:fld id="{00000000-1234-1234-1234-123412341234}" type="slidenum">
              <a:rPr lang="en-US" sz="10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97</a:t>
            </a:fld>
            <a:endParaRPr/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Google Shape;964;p98"/>
          <p:cNvSpPr txBox="1"/>
          <p:nvPr/>
        </p:nvSpPr>
        <p:spPr>
          <a:xfrm>
            <a:off x="7424737" y="6459537"/>
            <a:ext cx="9842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</a:pPr>
            <a:fld id="{00000000-1234-1234-1234-123412341234}" type="slidenum">
              <a:rPr lang="en-US" sz="10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98</a:t>
            </a:fld>
            <a:endParaRPr/>
          </a:p>
        </p:txBody>
      </p:sp>
      <p:sp>
        <p:nvSpPr>
          <p:cNvPr id="965" name="Google Shape;965;p98"/>
          <p:cNvSpPr txBox="1">
            <a:spLocks noGrp="1"/>
          </p:cNvSpPr>
          <p:nvPr>
            <p:ph type="title"/>
          </p:nvPr>
        </p:nvSpPr>
        <p:spPr>
          <a:xfrm>
            <a:off x="822325" y="287337"/>
            <a:ext cx="7543800" cy="1449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10103"/>
              </a:buClr>
              <a:buSzPts val="2000"/>
              <a:buFont typeface="Arial"/>
              <a:buNone/>
            </a:pPr>
            <a:r>
              <a:rPr lang="en-US" sz="2000" b="1" i="0" u="none">
                <a:solidFill>
                  <a:srgbClr val="010103"/>
                </a:solidFill>
                <a:latin typeface="Arial"/>
                <a:ea typeface="Arial"/>
                <a:cs typeface="Arial"/>
                <a:sym typeface="Arial"/>
              </a:rPr>
              <a:t>Examples</a:t>
            </a:r>
            <a:endParaRPr/>
          </a:p>
        </p:txBody>
      </p:sp>
      <p:pic>
        <p:nvPicPr>
          <p:cNvPr id="966" name="Google Shape;966;p98" descr="{a,b}^star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914400" y="2362200"/>
            <a:ext cx="7693025" cy="2835275"/>
          </a:xfrm>
          <a:prstGeom prst="rect">
            <a:avLst/>
          </a:prstGeom>
          <a:noFill/>
          <a:ln>
            <a:noFill/>
          </a:ln>
        </p:spPr>
      </p:pic>
      <p:sp>
        <p:nvSpPr>
          <p:cNvPr id="967" name="Google Shape;967;p98"/>
          <p:cNvSpPr txBox="1"/>
          <p:nvPr/>
        </p:nvSpPr>
        <p:spPr>
          <a:xfrm>
            <a:off x="3429000" y="5334000"/>
            <a:ext cx="3513137" cy="366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 = {w in {a,b}* | w has even a’s }</a:t>
            </a:r>
            <a:endParaRPr/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p99"/>
          <p:cNvSpPr txBox="1"/>
          <p:nvPr/>
        </p:nvSpPr>
        <p:spPr>
          <a:xfrm>
            <a:off x="7424737" y="6459537"/>
            <a:ext cx="9842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</a:pPr>
            <a:fld id="{00000000-1234-1234-1234-123412341234}" type="slidenum">
              <a:rPr lang="en-US" sz="10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99</a:t>
            </a:fld>
            <a:endParaRPr/>
          </a:p>
        </p:txBody>
      </p:sp>
      <p:sp>
        <p:nvSpPr>
          <p:cNvPr id="973" name="Google Shape;973;p99"/>
          <p:cNvSpPr txBox="1">
            <a:spLocks noGrp="1"/>
          </p:cNvSpPr>
          <p:nvPr>
            <p:ph type="title"/>
          </p:nvPr>
        </p:nvSpPr>
        <p:spPr>
          <a:xfrm>
            <a:off x="822325" y="287337"/>
            <a:ext cx="7543800" cy="1449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10103"/>
              </a:buClr>
              <a:buSzPts val="2000"/>
              <a:buFont typeface="Arial"/>
              <a:buNone/>
            </a:pPr>
            <a:r>
              <a:rPr lang="en-US" sz="2000" b="1" i="0" u="none">
                <a:solidFill>
                  <a:srgbClr val="010103"/>
                </a:solidFill>
                <a:latin typeface="Arial"/>
                <a:ea typeface="Arial"/>
                <a:cs typeface="Arial"/>
                <a:sym typeface="Arial"/>
              </a:rPr>
              <a:t>Examples</a:t>
            </a:r>
            <a:endParaRPr/>
          </a:p>
        </p:txBody>
      </p:sp>
      <p:sp>
        <p:nvSpPr>
          <p:cNvPr id="974" name="Google Shape;974;p99"/>
          <p:cNvSpPr txBox="1"/>
          <p:nvPr/>
        </p:nvSpPr>
        <p:spPr>
          <a:xfrm>
            <a:off x="2286000" y="5334000"/>
            <a:ext cx="4270375" cy="366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L' = {w in {a,b}* | w has at least one b}</a:t>
            </a:r>
            <a:endParaRPr/>
          </a:p>
        </p:txBody>
      </p:sp>
      <p:pic>
        <p:nvPicPr>
          <p:cNvPr id="975" name="Google Shape;975;p99" descr="{a,b}^star at least one b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066800" y="2590800"/>
            <a:ext cx="7213600" cy="238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1_Retrospect">
  <a:themeElements>
    <a:clrScheme name="Retrospect">
      <a:dk1>
        <a:srgbClr val="000000"/>
      </a:dk1>
      <a:lt1>
        <a:srgbClr val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rgbClr val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4_Retrospect">
  <a:themeElements>
    <a:clrScheme name="Retrospect">
      <a:dk1>
        <a:srgbClr val="000000"/>
      </a:dk1>
      <a:lt1>
        <a:srgbClr val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8_Retrospect">
  <a:themeElements>
    <a:clrScheme name="Retrospect">
      <a:dk1>
        <a:srgbClr val="000000"/>
      </a:dk1>
      <a:lt1>
        <a:srgbClr val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2_Retrospect">
  <a:themeElements>
    <a:clrScheme name="Retrospect">
      <a:dk1>
        <a:srgbClr val="000000"/>
      </a:dk1>
      <a:lt1>
        <a:srgbClr val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3_Retrospect">
  <a:themeElements>
    <a:clrScheme name="Retrospect">
      <a:dk1>
        <a:srgbClr val="000000"/>
      </a:dk1>
      <a:lt1>
        <a:srgbClr val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5_Retrospect">
  <a:themeElements>
    <a:clrScheme name="Retrospect">
      <a:dk1>
        <a:srgbClr val="000000"/>
      </a:dk1>
      <a:lt1>
        <a:srgbClr val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6_Retrospect">
  <a:themeElements>
    <a:clrScheme name="Retrospect">
      <a:dk1>
        <a:srgbClr val="000000"/>
      </a:dk1>
      <a:lt1>
        <a:srgbClr val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7_Retrospect">
  <a:themeElements>
    <a:clrScheme name="Retrospect">
      <a:dk1>
        <a:srgbClr val="000000"/>
      </a:dk1>
      <a:lt1>
        <a:srgbClr val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5330</Words>
  <Application>Microsoft Office PowerPoint</Application>
  <PresentationFormat>On-screen Show (4:3)</PresentationFormat>
  <Paragraphs>761</Paragraphs>
  <Slides>149</Slides>
  <Notes>149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9</vt:i4>
      </vt:variant>
      <vt:variant>
        <vt:lpstr>Slide Titles</vt:lpstr>
      </vt:variant>
      <vt:variant>
        <vt:i4>149</vt:i4>
      </vt:variant>
    </vt:vector>
  </HeadingPairs>
  <TitlesOfParts>
    <vt:vector size="167" baseType="lpstr">
      <vt:lpstr>Quintessential</vt:lpstr>
      <vt:lpstr>Courier New</vt:lpstr>
      <vt:lpstr>Noto Sans Symbols</vt:lpstr>
      <vt:lpstr>Book Antiqua</vt:lpstr>
      <vt:lpstr>Arial</vt:lpstr>
      <vt:lpstr>Libre Baskerville</vt:lpstr>
      <vt:lpstr>Garamond</vt:lpstr>
      <vt:lpstr>Calibri</vt:lpstr>
      <vt:lpstr>Times New Roman</vt:lpstr>
      <vt:lpstr>1_Retrospect</vt:lpstr>
      <vt:lpstr>Retrospect</vt:lpstr>
      <vt:lpstr>4_Retrospect</vt:lpstr>
      <vt:lpstr>8_Retrospect</vt:lpstr>
      <vt:lpstr>2_Retrospect</vt:lpstr>
      <vt:lpstr>3_Retrospect</vt:lpstr>
      <vt:lpstr>5_Retrospect</vt:lpstr>
      <vt:lpstr>6_Retrospect</vt:lpstr>
      <vt:lpstr>7_Retrospect</vt:lpstr>
      <vt:lpstr>UNIT I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Introduction of Formal Proof - Basic Definitions</vt:lpstr>
      <vt:lpstr>PowerPoint Presentation</vt:lpstr>
      <vt:lpstr>Binary relations on strings</vt:lpstr>
      <vt:lpstr>PowerPoint Presentation</vt:lpstr>
      <vt:lpstr>Applications of the Concepts AND New Developments</vt:lpstr>
      <vt:lpstr>Introduction to Mathematical concepts</vt:lpstr>
      <vt:lpstr>INDUCTIVE PROOF</vt:lpstr>
      <vt:lpstr>PowerPoint Presentation</vt:lpstr>
      <vt:lpstr>Problems</vt:lpstr>
      <vt:lpstr>PowerPoint Presentation</vt:lpstr>
      <vt:lpstr>PowerPoint Presentation</vt:lpstr>
      <vt:lpstr>PowerPoint Presentation</vt:lpstr>
      <vt:lpstr>Deductive proof: </vt:lpstr>
      <vt:lpstr>Additional forms of proof:</vt:lpstr>
      <vt:lpstr>PowerPoint Presentation</vt:lpstr>
      <vt:lpstr>Proof by Contrapositve</vt:lpstr>
      <vt:lpstr>PowerPoint Presentation</vt:lpstr>
      <vt:lpstr>Proof by Contradiction:  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Deterministic Finite Automata (DFA)</vt:lpstr>
      <vt:lpstr>Formal definition of DFA </vt:lpstr>
      <vt:lpstr>DFA </vt:lpstr>
      <vt:lpstr>How does a DFA work? </vt:lpstr>
      <vt:lpstr>Pictorial representation of DFA</vt:lpstr>
      <vt:lpstr>Formal definition of FA</vt:lpstr>
      <vt:lpstr>PowerPoint Presentation</vt:lpstr>
      <vt:lpstr>Transition Diagram</vt:lpstr>
      <vt:lpstr>Example</vt:lpstr>
      <vt:lpstr>Transition table</vt:lpstr>
      <vt:lpstr>Example</vt:lpstr>
      <vt:lpstr>Extending the Transition functions to the strings</vt:lpstr>
      <vt:lpstr>PowerPoint Presentation</vt:lpstr>
      <vt:lpstr>Language of DFA</vt:lpstr>
      <vt:lpstr>Example: Diagram of DFA  L = {a2n + 1 | n &gt;= 0}</vt:lpstr>
      <vt:lpstr>  Given a DFA accepting the following language over the alphabet {0,1}  Set of all the strings ending with 00.  </vt:lpstr>
      <vt:lpstr>PowerPoint Presentation</vt:lpstr>
      <vt:lpstr>Formal definition of L(M)</vt:lpstr>
      <vt:lpstr>Example: L(M) = {w in {a,b}* | w contains even no. of a's}</vt:lpstr>
      <vt:lpstr>Regular Languages</vt:lpstr>
      <vt:lpstr>Closure properties of  Regular Languages </vt:lpstr>
      <vt:lpstr>Examples </vt:lpstr>
      <vt:lpstr>DFA of L1 = {w in {a,b}* | w has even number of a's}.</vt:lpstr>
      <vt:lpstr>DFA of L2 = { w in {a,b}* | w has odd number of b's}. </vt:lpstr>
      <vt:lpstr>DFA of L1 ∪ L2 = {w in {a,b}* | w has even a's or odd b's}. </vt:lpstr>
      <vt:lpstr>DFA of L1 ∩ L2 =  {w in {a,b}* | w has even a's and odd b's}.</vt:lpstr>
      <vt:lpstr>DFA of A = {w | w contains at least one 1 and an even number of 0s follow the last 1}</vt:lpstr>
      <vt:lpstr>  Given a DFA accepting the following language over the alphabet {0,1} Set of all the strings ending with 00.    </vt:lpstr>
      <vt:lpstr>Problem 10   Given a DFA accepting the following language over the alphabet {0,1}  Set of all the strings with 3 consecutive 0’s (not necessarily at the end).  </vt:lpstr>
      <vt:lpstr>Problem 11:   Given a DFA accepting the following language over the alphabet {0,1}  Set of all the strings with a 011 as a substring. </vt:lpstr>
      <vt:lpstr> Given a DFA accepting the following language over the alphabet {0,1}  Set of all the strings beginning with a 101.</vt:lpstr>
      <vt:lpstr>  Given a DFA accepting the following language over the alphabet {0,1}  Set of all the strings with three consecutive zeros.</vt:lpstr>
      <vt:lpstr> :   Consider the following transition diagram and to check the input string 110111,011101 is accepted or not.</vt:lpstr>
      <vt:lpstr>Transition table:  </vt:lpstr>
      <vt:lpstr>Input: 110111</vt:lpstr>
      <vt:lpstr>Input: 011101</vt:lpstr>
      <vt:lpstr> Give a DFA accepting the following language over the alphabet {0,1}.  All the strings with a substring 01 and to check the given input string 10010 is accepted or not by a DFA. </vt:lpstr>
      <vt:lpstr>Input 10010</vt:lpstr>
      <vt:lpstr>Problem16 :  Design a DFA to accept the language L ={w/w has an even number of 0’s and even number of 1’s}and to check the given input strings are 110101 and 10010 is accepted or not by an DFA.</vt:lpstr>
      <vt:lpstr>PowerPoint Presentation</vt:lpstr>
      <vt:lpstr>Input: 110101</vt:lpstr>
      <vt:lpstr>Input: 10010</vt:lpstr>
      <vt:lpstr>Nondeterministic Finite Automaton (NFA) </vt:lpstr>
      <vt:lpstr>How does an NFA work?</vt:lpstr>
      <vt:lpstr>PowerPoint Presentation</vt:lpstr>
      <vt:lpstr>PowerPoint Presentation</vt:lpstr>
      <vt:lpstr>PowerPoint Presentation</vt:lpstr>
      <vt:lpstr>PowerPoint Presentation</vt:lpstr>
      <vt:lpstr>Example: {w in {0,1}* | the second last symbol of w is a 1}</vt:lpstr>
      <vt:lpstr>Formal definition of NFA</vt:lpstr>
      <vt:lpstr>Formal definition of NFA acceptance</vt:lpstr>
      <vt:lpstr> NFA acceptance</vt:lpstr>
      <vt:lpstr>NFA vs. DFA</vt:lpstr>
      <vt:lpstr>Equivalent DFA construction</vt:lpstr>
      <vt:lpstr>Example: Equivalent DFA construction</vt:lpstr>
      <vt:lpstr>Equivalent DFA construction</vt:lpstr>
      <vt:lpstr>How to handle epsilon transitions?</vt:lpstr>
      <vt:lpstr>Handling epsilon transitions (contd.)</vt:lpstr>
      <vt:lpstr>Example: Handling epsilon transitions.</vt:lpstr>
      <vt:lpstr>DFA = ?</vt:lpstr>
      <vt:lpstr>Language Operations</vt:lpstr>
      <vt:lpstr>Closure properties of regular languages.</vt:lpstr>
      <vt:lpstr>Examples</vt:lpstr>
      <vt:lpstr>Examples</vt:lpstr>
      <vt:lpstr>Construction for L∙L'</vt:lpstr>
      <vt:lpstr> L* and L'*</vt:lpstr>
      <vt:lpstr>Complement of L and L'</vt:lpstr>
      <vt:lpstr>General Construction for Complement</vt:lpstr>
      <vt:lpstr>Regular expressions versus FA's</vt:lpstr>
      <vt:lpstr>Parse Tree for (a U b)* ∙ b</vt:lpstr>
      <vt:lpstr>Example: NFA for (a U b)*b</vt:lpstr>
      <vt:lpstr>Example (contd.) : NFA for (a U b)*b</vt:lpstr>
      <vt:lpstr>Example (contd.) : NFA for (a U b)*b</vt:lpstr>
      <vt:lpstr>DFA → regular expression</vt:lpstr>
      <vt:lpstr>DFA → regular expression (contd.)</vt:lpstr>
      <vt:lpstr>Eliminating state q{rip}</vt:lpstr>
      <vt:lpstr>Constructing regular expression.</vt:lpstr>
      <vt:lpstr>Constructing regular expression (contd.)</vt:lpstr>
      <vt:lpstr>Constructing regular expression (contd.)</vt:lpstr>
      <vt:lpstr>Constructing regular expression (contd.)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UNIT I</dc:title>
  <dc:creator>DukeeJr</dc:creator>
  <cp:lastModifiedBy>Karthikeyan S</cp:lastModifiedBy>
  <cp:revision>2</cp:revision>
  <dcterms:created xsi:type="dcterms:W3CDTF">2003-08-26T04:54:33Z</dcterms:created>
  <dcterms:modified xsi:type="dcterms:W3CDTF">2022-08-31T13:35:06Z</dcterms:modified>
</cp:coreProperties>
</file>